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9" r:id="rId5"/>
    <p:sldId id="263" r:id="rId6"/>
    <p:sldId id="267" r:id="rId7"/>
    <p:sldId id="260" r:id="rId8"/>
    <p:sldId id="272" r:id="rId9"/>
    <p:sldId id="265" r:id="rId10"/>
    <p:sldId id="266" r:id="rId11"/>
    <p:sldId id="271" r:id="rId12"/>
    <p:sldId id="273" r:id="rId13"/>
    <p:sldId id="270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9"/>
    <p:restoredTop sz="84890"/>
  </p:normalViewPr>
  <p:slideViewPr>
    <p:cSldViewPr snapToGrid="0" snapToObjects="1">
      <p:cViewPr varScale="1">
        <p:scale>
          <a:sx n="107" d="100"/>
          <a:sy n="107" d="100"/>
        </p:scale>
        <p:origin x="6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NN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NN_classifier!$C$2:$C$99</c:f>
              <c:numCache>
                <c:formatCode>General</c:formatCode>
                <c:ptCount val="98"/>
                <c:pt idx="0">
                  <c:v>0.32642465999999998</c:v>
                </c:pt>
                <c:pt idx="1">
                  <c:v>0.19471484</c:v>
                </c:pt>
                <c:pt idx="2">
                  <c:v>0.65769789999999995</c:v>
                </c:pt>
                <c:pt idx="3">
                  <c:v>0.73201000000000005</c:v>
                </c:pt>
                <c:pt idx="4">
                  <c:v>0.53122199999999997</c:v>
                </c:pt>
                <c:pt idx="5">
                  <c:v>0.61522215999999996</c:v>
                </c:pt>
                <c:pt idx="6">
                  <c:v>4.1754896000000002E-4</c:v>
                </c:pt>
                <c:pt idx="7">
                  <c:v>0.31150663000000001</c:v>
                </c:pt>
                <c:pt idx="8">
                  <c:v>2.2816632E-2</c:v>
                </c:pt>
                <c:pt idx="9">
                  <c:v>0.68977129999999998</c:v>
                </c:pt>
                <c:pt idx="10">
                  <c:v>2.7838196000000001E-3</c:v>
                </c:pt>
                <c:pt idx="11">
                  <c:v>0.28206809999999999</c:v>
                </c:pt>
                <c:pt idx="12">
                  <c:v>0.34401214000000002</c:v>
                </c:pt>
                <c:pt idx="13">
                  <c:v>0.44684144999999997</c:v>
                </c:pt>
                <c:pt idx="14">
                  <c:v>0.34629300000000002</c:v>
                </c:pt>
                <c:pt idx="15">
                  <c:v>0.60917860000000001</c:v>
                </c:pt>
                <c:pt idx="16">
                  <c:v>0.48450739999999998</c:v>
                </c:pt>
                <c:pt idx="17">
                  <c:v>0.77635929999999997</c:v>
                </c:pt>
                <c:pt idx="18">
                  <c:v>0.33708866999999998</c:v>
                </c:pt>
                <c:pt idx="19">
                  <c:v>0.51370937000000005</c:v>
                </c:pt>
                <c:pt idx="20">
                  <c:v>0.79147725999999996</c:v>
                </c:pt>
                <c:pt idx="21">
                  <c:v>0.66827166000000005</c:v>
                </c:pt>
                <c:pt idx="22">
                  <c:v>3.2141481999999999E-4</c:v>
                </c:pt>
                <c:pt idx="23">
                  <c:v>0.10688449</c:v>
                </c:pt>
                <c:pt idx="24">
                  <c:v>1.042173E-4</c:v>
                </c:pt>
                <c:pt idx="25">
                  <c:v>0.9183386</c:v>
                </c:pt>
                <c:pt idx="26">
                  <c:v>0.68108950000000001</c:v>
                </c:pt>
                <c:pt idx="27">
                  <c:v>0.43494073</c:v>
                </c:pt>
                <c:pt idx="28">
                  <c:v>2.2933824999999998E-3</c:v>
                </c:pt>
                <c:pt idx="29">
                  <c:v>0.30676544</c:v>
                </c:pt>
                <c:pt idx="30">
                  <c:v>0.44016218000000001</c:v>
                </c:pt>
                <c:pt idx="31">
                  <c:v>0.64902382999999997</c:v>
                </c:pt>
                <c:pt idx="32">
                  <c:v>2.563652E-3</c:v>
                </c:pt>
                <c:pt idx="33">
                  <c:v>0.29446090000000003</c:v>
                </c:pt>
                <c:pt idx="34">
                  <c:v>0.60439085999999997</c:v>
                </c:pt>
                <c:pt idx="35">
                  <c:v>0.58784919999999996</c:v>
                </c:pt>
                <c:pt idx="36">
                  <c:v>2.0971328000000001E-3</c:v>
                </c:pt>
                <c:pt idx="37">
                  <c:v>0.28032385999999998</c:v>
                </c:pt>
                <c:pt idx="38">
                  <c:v>3.6006340000000001E-3</c:v>
                </c:pt>
                <c:pt idx="39">
                  <c:v>0.69416880000000003</c:v>
                </c:pt>
                <c:pt idx="40">
                  <c:v>8.4080100000000005E-2</c:v>
                </c:pt>
                <c:pt idx="41">
                  <c:v>0.26007485000000002</c:v>
                </c:pt>
                <c:pt idx="42">
                  <c:v>8.5541724999999999E-2</c:v>
                </c:pt>
                <c:pt idx="43">
                  <c:v>0.78687059999999998</c:v>
                </c:pt>
                <c:pt idx="44">
                  <c:v>0.84027344000000004</c:v>
                </c:pt>
                <c:pt idx="45">
                  <c:v>0.29838870000000001</c:v>
                </c:pt>
                <c:pt idx="46">
                  <c:v>0.19933638000000001</c:v>
                </c:pt>
                <c:pt idx="47">
                  <c:v>0.36300917999999999</c:v>
                </c:pt>
                <c:pt idx="48">
                  <c:v>0.54683404999999996</c:v>
                </c:pt>
                <c:pt idx="49">
                  <c:v>0.64491063000000004</c:v>
                </c:pt>
                <c:pt idx="50">
                  <c:v>0.21034396999999999</c:v>
                </c:pt>
                <c:pt idx="51">
                  <c:v>0.14526884000000001</c:v>
                </c:pt>
                <c:pt idx="52">
                  <c:v>0.61759149999999996</c:v>
                </c:pt>
                <c:pt idx="53">
                  <c:v>7.3679252999999997E-3</c:v>
                </c:pt>
                <c:pt idx="54">
                  <c:v>9.3937589999999998E-4</c:v>
                </c:pt>
                <c:pt idx="55">
                  <c:v>0.64350070000000004</c:v>
                </c:pt>
                <c:pt idx="56">
                  <c:v>0.46280782999999998</c:v>
                </c:pt>
                <c:pt idx="57">
                  <c:v>7.5953186000000006E-2</c:v>
                </c:pt>
                <c:pt idx="58">
                  <c:v>1.1664351E-3</c:v>
                </c:pt>
                <c:pt idx="59">
                  <c:v>0.77138996000000004</c:v>
                </c:pt>
                <c:pt idx="60">
                  <c:v>0.39873199999999998</c:v>
                </c:pt>
                <c:pt idx="61">
                  <c:v>0.44380865000000003</c:v>
                </c:pt>
                <c:pt idx="62">
                  <c:v>0.27001792000000002</c:v>
                </c:pt>
                <c:pt idx="63">
                  <c:v>0.43558455000000001</c:v>
                </c:pt>
                <c:pt idx="64">
                  <c:v>0.67089270000000001</c:v>
                </c:pt>
                <c:pt idx="65">
                  <c:v>0.33819577000000001</c:v>
                </c:pt>
                <c:pt idx="66">
                  <c:v>0.78040946</c:v>
                </c:pt>
                <c:pt idx="67">
                  <c:v>0.22744352000000001</c:v>
                </c:pt>
                <c:pt idx="68">
                  <c:v>0.54703080000000004</c:v>
                </c:pt>
                <c:pt idx="69">
                  <c:v>0.2133399</c:v>
                </c:pt>
                <c:pt idx="70">
                  <c:v>0.14255181</c:v>
                </c:pt>
                <c:pt idx="71">
                  <c:v>1.6597068E-2</c:v>
                </c:pt>
                <c:pt idx="72">
                  <c:v>6.1362945000000002E-3</c:v>
                </c:pt>
                <c:pt idx="73">
                  <c:v>7.3679252999999997E-3</c:v>
                </c:pt>
                <c:pt idx="74">
                  <c:v>0.25157213</c:v>
                </c:pt>
                <c:pt idx="75">
                  <c:v>0.66032075999999995</c:v>
                </c:pt>
                <c:pt idx="76">
                  <c:v>0.25160542000000002</c:v>
                </c:pt>
                <c:pt idx="77">
                  <c:v>0.21377441</c:v>
                </c:pt>
                <c:pt idx="78">
                  <c:v>0.57517810000000003</c:v>
                </c:pt>
                <c:pt idx="79">
                  <c:v>0.20061791000000001</c:v>
                </c:pt>
                <c:pt idx="80">
                  <c:v>0.29550110000000002</c:v>
                </c:pt>
                <c:pt idx="81">
                  <c:v>0.41486299999999998</c:v>
                </c:pt>
                <c:pt idx="82">
                  <c:v>0.59680920000000004</c:v>
                </c:pt>
                <c:pt idx="83">
                  <c:v>0.29534992999999998</c:v>
                </c:pt>
                <c:pt idx="84">
                  <c:v>0.16585788000000001</c:v>
                </c:pt>
                <c:pt idx="85">
                  <c:v>0.46408614999999998</c:v>
                </c:pt>
                <c:pt idx="86">
                  <c:v>5.4445163999999999E-4</c:v>
                </c:pt>
                <c:pt idx="87">
                  <c:v>0.49432725</c:v>
                </c:pt>
                <c:pt idx="88">
                  <c:v>0.32630052999999998</c:v>
                </c:pt>
                <c:pt idx="89">
                  <c:v>0.25691095000000003</c:v>
                </c:pt>
                <c:pt idx="90">
                  <c:v>0.14637172000000001</c:v>
                </c:pt>
                <c:pt idx="91">
                  <c:v>0.49508384</c:v>
                </c:pt>
                <c:pt idx="92">
                  <c:v>0.33219295999999998</c:v>
                </c:pt>
                <c:pt idx="93">
                  <c:v>0.76124009999999998</c:v>
                </c:pt>
                <c:pt idx="94">
                  <c:v>4.1183669999999997E-4</c:v>
                </c:pt>
                <c:pt idx="95">
                  <c:v>0.64433193</c:v>
                </c:pt>
                <c:pt idx="96">
                  <c:v>0.46667864999999997</c:v>
                </c:pt>
                <c:pt idx="97">
                  <c:v>0.35099941000000001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8AC-9243-8AA8-943FAF12981B}"/>
            </c:ext>
          </c:extLst>
        </c:ser>
        <c:ser>
          <c:idx val="1"/>
          <c:order val="1"/>
          <c:tx>
            <c:v>Log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logistic_classifier!$B$2:$B$101</c:f>
              <c:numCache>
                <c:formatCode>General</c:formatCode>
                <c:ptCount val="100"/>
                <c:pt idx="0">
                  <c:v>0.44996637948803803</c:v>
                </c:pt>
                <c:pt idx="1">
                  <c:v>9.6660108650393498E-2</c:v>
                </c:pt>
                <c:pt idx="2">
                  <c:v>0.58704105137568297</c:v>
                </c:pt>
                <c:pt idx="3">
                  <c:v>0.69255595231838396</c:v>
                </c:pt>
                <c:pt idx="4">
                  <c:v>0.39627104895315701</c:v>
                </c:pt>
                <c:pt idx="5">
                  <c:v>0.67860519262425401</c:v>
                </c:pt>
                <c:pt idx="6">
                  <c:v>0.19615902569618601</c:v>
                </c:pt>
                <c:pt idx="7">
                  <c:v>0.47738188035011198</c:v>
                </c:pt>
                <c:pt idx="8">
                  <c:v>0.23939453339635</c:v>
                </c:pt>
                <c:pt idx="9">
                  <c:v>0.47779995770989903</c:v>
                </c:pt>
                <c:pt idx="10">
                  <c:v>0.32576041806008599</c:v>
                </c:pt>
                <c:pt idx="11">
                  <c:v>0.38563537806335701</c:v>
                </c:pt>
                <c:pt idx="12">
                  <c:v>0.28834242558308698</c:v>
                </c:pt>
                <c:pt idx="13">
                  <c:v>0.378749348090615</c:v>
                </c:pt>
                <c:pt idx="14">
                  <c:v>0.26547230033283398</c:v>
                </c:pt>
                <c:pt idx="15">
                  <c:v>0.76176816365303901</c:v>
                </c:pt>
                <c:pt idx="16">
                  <c:v>0.47137831504963601</c:v>
                </c:pt>
                <c:pt idx="17">
                  <c:v>0.79040368873725297</c:v>
                </c:pt>
                <c:pt idx="18">
                  <c:v>0.31027598784514399</c:v>
                </c:pt>
                <c:pt idx="19">
                  <c:v>0.35599510750450197</c:v>
                </c:pt>
                <c:pt idx="20">
                  <c:v>0.67688940524414598</c:v>
                </c:pt>
                <c:pt idx="21">
                  <c:v>0.64010463443965004</c:v>
                </c:pt>
                <c:pt idx="22">
                  <c:v>0.17850102801946499</c:v>
                </c:pt>
                <c:pt idx="23">
                  <c:v>0.116788277652283</c:v>
                </c:pt>
                <c:pt idx="24">
                  <c:v>0.16666390810583001</c:v>
                </c:pt>
                <c:pt idx="25">
                  <c:v>0.85805910014521403</c:v>
                </c:pt>
                <c:pt idx="26">
                  <c:v>0.40235892391080003</c:v>
                </c:pt>
                <c:pt idx="27">
                  <c:v>0.57386486038537599</c:v>
                </c:pt>
                <c:pt idx="28">
                  <c:v>0.33900224891087799</c:v>
                </c:pt>
                <c:pt idx="29">
                  <c:v>0.152382666297563</c:v>
                </c:pt>
                <c:pt idx="30">
                  <c:v>0.457012488166681</c:v>
                </c:pt>
                <c:pt idx="31">
                  <c:v>0.72409831493555799</c:v>
                </c:pt>
                <c:pt idx="32">
                  <c:v>0.147664382922918</c:v>
                </c:pt>
                <c:pt idx="33">
                  <c:v>0.16237487279728199</c:v>
                </c:pt>
                <c:pt idx="34">
                  <c:v>0.605787503002159</c:v>
                </c:pt>
                <c:pt idx="35">
                  <c:v>0.64028003253070498</c:v>
                </c:pt>
                <c:pt idx="36">
                  <c:v>0.21640180270951101</c:v>
                </c:pt>
                <c:pt idx="37">
                  <c:v>0.27330924766146297</c:v>
                </c:pt>
                <c:pt idx="38">
                  <c:v>0.27195230050239499</c:v>
                </c:pt>
                <c:pt idx="39">
                  <c:v>0.74856755763021698</c:v>
                </c:pt>
                <c:pt idx="40">
                  <c:v>0.20494632817981101</c:v>
                </c:pt>
                <c:pt idx="41">
                  <c:v>0.22145160863334001</c:v>
                </c:pt>
                <c:pt idx="42">
                  <c:v>6.0737414387210802E-2</c:v>
                </c:pt>
                <c:pt idx="43">
                  <c:v>0.74196002187371701</c:v>
                </c:pt>
                <c:pt idx="44">
                  <c:v>0.86774126382365202</c:v>
                </c:pt>
                <c:pt idx="45">
                  <c:v>0.229935334083364</c:v>
                </c:pt>
                <c:pt idx="46">
                  <c:v>0.33860242226517601</c:v>
                </c:pt>
                <c:pt idx="47">
                  <c:v>0.38541751089255699</c:v>
                </c:pt>
                <c:pt idx="48">
                  <c:v>0.53659733353412398</c:v>
                </c:pt>
                <c:pt idx="49">
                  <c:v>0.68936151474364205</c:v>
                </c:pt>
                <c:pt idx="50">
                  <c:v>0.24719752946718401</c:v>
                </c:pt>
                <c:pt idx="51">
                  <c:v>0.181634929297985</c:v>
                </c:pt>
                <c:pt idx="52">
                  <c:v>0.44753586499695702</c:v>
                </c:pt>
                <c:pt idx="53">
                  <c:v>0.20448160216938399</c:v>
                </c:pt>
                <c:pt idx="54">
                  <c:v>0.25856339005998802</c:v>
                </c:pt>
                <c:pt idx="55">
                  <c:v>0.205674673064076</c:v>
                </c:pt>
                <c:pt idx="56">
                  <c:v>0.54488781227126004</c:v>
                </c:pt>
                <c:pt idx="57">
                  <c:v>0.19077158883665901</c:v>
                </c:pt>
                <c:pt idx="58">
                  <c:v>0.22369766778486799</c:v>
                </c:pt>
                <c:pt idx="59">
                  <c:v>0.80131480664710397</c:v>
                </c:pt>
                <c:pt idx="60">
                  <c:v>0.32954541378145502</c:v>
                </c:pt>
                <c:pt idx="61">
                  <c:v>0.464845345772951</c:v>
                </c:pt>
                <c:pt idx="62">
                  <c:v>0.249371862862487</c:v>
                </c:pt>
                <c:pt idx="63">
                  <c:v>0.41205517983260098</c:v>
                </c:pt>
                <c:pt idx="64">
                  <c:v>0.57372230679514002</c:v>
                </c:pt>
                <c:pt idx="65">
                  <c:v>0.41243787942118498</c:v>
                </c:pt>
                <c:pt idx="66">
                  <c:v>0.79756759769567698</c:v>
                </c:pt>
                <c:pt idx="67">
                  <c:v>0.201837609808732</c:v>
                </c:pt>
                <c:pt idx="68">
                  <c:v>0.60463196924102103</c:v>
                </c:pt>
                <c:pt idx="69">
                  <c:v>0.16842343569757501</c:v>
                </c:pt>
                <c:pt idx="70">
                  <c:v>0.187152510058055</c:v>
                </c:pt>
                <c:pt idx="71">
                  <c:v>0.30710009012511702</c:v>
                </c:pt>
                <c:pt idx="72">
                  <c:v>0.27586003712219898</c:v>
                </c:pt>
                <c:pt idx="73">
                  <c:v>0.20448160216938399</c:v>
                </c:pt>
                <c:pt idx="74">
                  <c:v>0.50238225558600602</c:v>
                </c:pt>
                <c:pt idx="75">
                  <c:v>0.69811961313887505</c:v>
                </c:pt>
                <c:pt idx="76">
                  <c:v>0.27343329257430699</c:v>
                </c:pt>
                <c:pt idx="77">
                  <c:v>0.20571150005907099</c:v>
                </c:pt>
                <c:pt idx="78">
                  <c:v>0.39816069767004397</c:v>
                </c:pt>
                <c:pt idx="79">
                  <c:v>0.123324484778556</c:v>
                </c:pt>
                <c:pt idx="80">
                  <c:v>0.24278500824856</c:v>
                </c:pt>
                <c:pt idx="81">
                  <c:v>0.33842707778176101</c:v>
                </c:pt>
                <c:pt idx="82">
                  <c:v>0.385076407226697</c:v>
                </c:pt>
                <c:pt idx="83">
                  <c:v>0.33246501682336099</c:v>
                </c:pt>
                <c:pt idx="84">
                  <c:v>9.0898117242309201E-2</c:v>
                </c:pt>
                <c:pt idx="85">
                  <c:v>0.38390540657578898</c:v>
                </c:pt>
                <c:pt idx="86">
                  <c:v>0.21696653574455199</c:v>
                </c:pt>
                <c:pt idx="87">
                  <c:v>0.51875476695762901</c:v>
                </c:pt>
                <c:pt idx="88">
                  <c:v>0.44610420709314702</c:v>
                </c:pt>
                <c:pt idx="89">
                  <c:v>0.23300416637516999</c:v>
                </c:pt>
                <c:pt idx="90">
                  <c:v>0.17594282616014101</c:v>
                </c:pt>
                <c:pt idx="91">
                  <c:v>0.35660008126375198</c:v>
                </c:pt>
                <c:pt idx="92">
                  <c:v>0.54673357762206098</c:v>
                </c:pt>
                <c:pt idx="93">
                  <c:v>0.76792634259289105</c:v>
                </c:pt>
                <c:pt idx="94">
                  <c:v>0.19303341956775799</c:v>
                </c:pt>
                <c:pt idx="95">
                  <c:v>0.75492199237402402</c:v>
                </c:pt>
                <c:pt idx="96">
                  <c:v>0.56821366341514801</c:v>
                </c:pt>
                <c:pt idx="97">
                  <c:v>0.31629879285638601</c:v>
                </c:pt>
                <c:pt idx="98">
                  <c:v>0.40249898939224299</c:v>
                </c:pt>
                <c:pt idx="99">
                  <c:v>0.19615902569618601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8AC-9243-8AA8-943FAF12981B}"/>
            </c:ext>
          </c:extLst>
        </c:ser>
        <c:ser>
          <c:idx val="2"/>
          <c:order val="2"/>
          <c:tx>
            <c:v>RF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rf_classifier!$B$2:$B$101</c:f>
              <c:numCache>
                <c:formatCode>General</c:formatCode>
                <c:ptCount val="100"/>
                <c:pt idx="0">
                  <c:v>0.53500000000000003</c:v>
                </c:pt>
                <c:pt idx="1">
                  <c:v>4.7500000000000001E-2</c:v>
                </c:pt>
                <c:pt idx="2">
                  <c:v>0.59499999999999997</c:v>
                </c:pt>
                <c:pt idx="3">
                  <c:v>0.61</c:v>
                </c:pt>
                <c:pt idx="4">
                  <c:v>0.586666666666666</c:v>
                </c:pt>
                <c:pt idx="5">
                  <c:v>0.60499999999999998</c:v>
                </c:pt>
                <c:pt idx="6">
                  <c:v>0</c:v>
                </c:pt>
                <c:pt idx="7">
                  <c:v>0.93658333333333299</c:v>
                </c:pt>
                <c:pt idx="8">
                  <c:v>0</c:v>
                </c:pt>
                <c:pt idx="9">
                  <c:v>0.61716666666666598</c:v>
                </c:pt>
                <c:pt idx="10">
                  <c:v>0</c:v>
                </c:pt>
                <c:pt idx="11">
                  <c:v>0.23499999999999999</c:v>
                </c:pt>
                <c:pt idx="12">
                  <c:v>0.55533333333333301</c:v>
                </c:pt>
                <c:pt idx="13">
                  <c:v>0.603833333333333</c:v>
                </c:pt>
                <c:pt idx="14">
                  <c:v>0.32391666666666602</c:v>
                </c:pt>
                <c:pt idx="15">
                  <c:v>0.39500000000000002</c:v>
                </c:pt>
                <c:pt idx="16">
                  <c:v>0.30499999999999999</c:v>
                </c:pt>
                <c:pt idx="17">
                  <c:v>0.71950000000000003</c:v>
                </c:pt>
                <c:pt idx="18">
                  <c:v>0.36855555555555503</c:v>
                </c:pt>
                <c:pt idx="19">
                  <c:v>0.33500000000000002</c:v>
                </c:pt>
                <c:pt idx="20">
                  <c:v>0.71499999999999997</c:v>
                </c:pt>
                <c:pt idx="21">
                  <c:v>0.63</c:v>
                </c:pt>
                <c:pt idx="22">
                  <c:v>0</c:v>
                </c:pt>
                <c:pt idx="23">
                  <c:v>2.1208333333333301E-2</c:v>
                </c:pt>
                <c:pt idx="24">
                  <c:v>0</c:v>
                </c:pt>
                <c:pt idx="25">
                  <c:v>0.76500000000000001</c:v>
                </c:pt>
                <c:pt idx="26">
                  <c:v>0.64</c:v>
                </c:pt>
                <c:pt idx="27">
                  <c:v>0.432744047619047</c:v>
                </c:pt>
                <c:pt idx="28">
                  <c:v>0</c:v>
                </c:pt>
                <c:pt idx="29">
                  <c:v>0.32500000000000001</c:v>
                </c:pt>
                <c:pt idx="30">
                  <c:v>0.73499999999999999</c:v>
                </c:pt>
                <c:pt idx="31">
                  <c:v>0.82625000000000004</c:v>
                </c:pt>
                <c:pt idx="32">
                  <c:v>2.5000000000000001E-3</c:v>
                </c:pt>
                <c:pt idx="33">
                  <c:v>0.37729166666666603</c:v>
                </c:pt>
                <c:pt idx="34">
                  <c:v>0.45</c:v>
                </c:pt>
                <c:pt idx="35">
                  <c:v>0.57999999999999996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0.81499999999999995</c:v>
                </c:pt>
                <c:pt idx="40">
                  <c:v>7.0000000000000007E-2</c:v>
                </c:pt>
                <c:pt idx="41">
                  <c:v>0.30031816424889202</c:v>
                </c:pt>
                <c:pt idx="42">
                  <c:v>6.3793643856143806E-2</c:v>
                </c:pt>
                <c:pt idx="43">
                  <c:v>0.67</c:v>
                </c:pt>
                <c:pt idx="44">
                  <c:v>0.83499999999999996</c:v>
                </c:pt>
                <c:pt idx="45">
                  <c:v>0.185</c:v>
                </c:pt>
                <c:pt idx="46">
                  <c:v>0.155019841269841</c:v>
                </c:pt>
                <c:pt idx="47">
                  <c:v>0.31458333333333299</c:v>
                </c:pt>
                <c:pt idx="48">
                  <c:v>0.5575</c:v>
                </c:pt>
                <c:pt idx="49">
                  <c:v>0.47299999999999998</c:v>
                </c:pt>
                <c:pt idx="50">
                  <c:v>0.34499999999999997</c:v>
                </c:pt>
                <c:pt idx="51">
                  <c:v>5.7083333333333298E-2</c:v>
                </c:pt>
                <c:pt idx="52">
                  <c:v>0.78500000000000003</c:v>
                </c:pt>
                <c:pt idx="53">
                  <c:v>0</c:v>
                </c:pt>
                <c:pt idx="54">
                  <c:v>0</c:v>
                </c:pt>
                <c:pt idx="55">
                  <c:v>0.625</c:v>
                </c:pt>
                <c:pt idx="56">
                  <c:v>0.58499999999999996</c:v>
                </c:pt>
                <c:pt idx="57">
                  <c:v>0.22308333333333299</c:v>
                </c:pt>
                <c:pt idx="58">
                  <c:v>0</c:v>
                </c:pt>
                <c:pt idx="59">
                  <c:v>0.88803571428571404</c:v>
                </c:pt>
                <c:pt idx="60">
                  <c:v>0.29925000000000002</c:v>
                </c:pt>
                <c:pt idx="61">
                  <c:v>0.45500000000000002</c:v>
                </c:pt>
                <c:pt idx="62">
                  <c:v>0.52039880952380901</c:v>
                </c:pt>
                <c:pt idx="63">
                  <c:v>0.13</c:v>
                </c:pt>
                <c:pt idx="64">
                  <c:v>0.47916666666666602</c:v>
                </c:pt>
                <c:pt idx="65">
                  <c:v>0.33500000000000002</c:v>
                </c:pt>
                <c:pt idx="66">
                  <c:v>0.84499999999999997</c:v>
                </c:pt>
                <c:pt idx="67">
                  <c:v>0.125</c:v>
                </c:pt>
                <c:pt idx="68">
                  <c:v>0.53486111111111101</c:v>
                </c:pt>
                <c:pt idx="69">
                  <c:v>0.16238095238095199</c:v>
                </c:pt>
                <c:pt idx="70">
                  <c:v>3.0809523809523801E-2</c:v>
                </c:pt>
                <c:pt idx="71">
                  <c:v>0</c:v>
                </c:pt>
                <c:pt idx="72">
                  <c:v>1.6708465732974302E-2</c:v>
                </c:pt>
                <c:pt idx="73">
                  <c:v>0</c:v>
                </c:pt>
                <c:pt idx="74">
                  <c:v>0.18766666666666601</c:v>
                </c:pt>
                <c:pt idx="75">
                  <c:v>0.85699999999999998</c:v>
                </c:pt>
                <c:pt idx="76">
                  <c:v>0.26116740897990898</c:v>
                </c:pt>
                <c:pt idx="77">
                  <c:v>0.44517261904761801</c:v>
                </c:pt>
                <c:pt idx="78">
                  <c:v>0.35499999999999998</c:v>
                </c:pt>
                <c:pt idx="79">
                  <c:v>0.27833333333333299</c:v>
                </c:pt>
                <c:pt idx="80">
                  <c:v>0.23399999999999899</c:v>
                </c:pt>
                <c:pt idx="81">
                  <c:v>0.38500000000000001</c:v>
                </c:pt>
                <c:pt idx="82">
                  <c:v>0.56374999999999997</c:v>
                </c:pt>
                <c:pt idx="83">
                  <c:v>0.48538888888888798</c:v>
                </c:pt>
                <c:pt idx="84">
                  <c:v>0.43149999999999999</c:v>
                </c:pt>
                <c:pt idx="85">
                  <c:v>0.45</c:v>
                </c:pt>
                <c:pt idx="86">
                  <c:v>0</c:v>
                </c:pt>
                <c:pt idx="87">
                  <c:v>0.50333333333333297</c:v>
                </c:pt>
                <c:pt idx="88">
                  <c:v>3.6777777777777701E-2</c:v>
                </c:pt>
                <c:pt idx="89">
                  <c:v>0.60824999999999996</c:v>
                </c:pt>
                <c:pt idx="90">
                  <c:v>0.10174999999999999</c:v>
                </c:pt>
                <c:pt idx="91">
                  <c:v>0.26</c:v>
                </c:pt>
                <c:pt idx="92">
                  <c:v>0.54083333333333306</c:v>
                </c:pt>
                <c:pt idx="93">
                  <c:v>0.82250000000000001</c:v>
                </c:pt>
                <c:pt idx="94">
                  <c:v>0</c:v>
                </c:pt>
                <c:pt idx="95">
                  <c:v>0.64233333333333298</c:v>
                </c:pt>
                <c:pt idx="96">
                  <c:v>0.65686111111111101</c:v>
                </c:pt>
                <c:pt idx="97">
                  <c:v>0.26272240513184703</c:v>
                </c:pt>
                <c:pt idx="98">
                  <c:v>0.11</c:v>
                </c:pt>
                <c:pt idx="9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8AC-9243-8AA8-943FAF1298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85610191"/>
        <c:axId val="1128632767"/>
      </c:lineChart>
      <c:catAx>
        <c:axId val="1085610191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8632767"/>
        <c:crosses val="autoZero"/>
        <c:auto val="1"/>
        <c:lblAlgn val="ctr"/>
        <c:lblOffset val="100"/>
        <c:noMultiLvlLbl val="0"/>
      </c:catAx>
      <c:valAx>
        <c:axId val="1128632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56101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70370852846411924"/>
          <c:y val="3.8598624754301009E-2"/>
          <c:w val="0.26716028251950613"/>
          <c:h val="6.51921654314769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977617304657484"/>
          <c:y val="0.2181298468841191"/>
          <c:w val="0.58044765390685038"/>
          <c:h val="0.6942686892372984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3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71F-714D-896B-1F952565221F}"/>
              </c:ext>
            </c:extLst>
          </c:dPt>
          <c:dPt>
            <c:idx val="1"/>
            <c:bubble3D val="0"/>
            <c:spPr>
              <a:solidFill>
                <a:schemeClr val="accent1">
                  <a:shade val="4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71F-714D-896B-1F952565221F}"/>
              </c:ext>
            </c:extLst>
          </c:dPt>
          <c:dPt>
            <c:idx val="2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71F-714D-896B-1F952565221F}"/>
              </c:ext>
            </c:extLst>
          </c:dPt>
          <c:dPt>
            <c:idx val="3"/>
            <c:bubble3D val="0"/>
            <c:spPr>
              <a:solidFill>
                <a:schemeClr val="accent1">
                  <a:shade val="6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71F-714D-896B-1F952565221F}"/>
              </c:ext>
            </c:extLst>
          </c:dPt>
          <c:dPt>
            <c:idx val="4"/>
            <c:bubble3D val="0"/>
            <c:spPr>
              <a:solidFill>
                <a:schemeClr val="accent1">
                  <a:shade val="71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71F-714D-896B-1F952565221F}"/>
              </c:ext>
            </c:extLst>
          </c:dPt>
          <c:dPt>
            <c:idx val="5"/>
            <c:bubble3D val="0"/>
            <c:spPr>
              <a:solidFill>
                <a:schemeClr val="accent1">
                  <a:shade val="7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71F-714D-896B-1F952565221F}"/>
              </c:ext>
            </c:extLst>
          </c:dPt>
          <c:dPt>
            <c:idx val="6"/>
            <c:bubble3D val="0"/>
            <c:spPr>
              <a:solidFill>
                <a:schemeClr val="accent1">
                  <a:shade val="8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71F-714D-896B-1F952565221F}"/>
              </c:ext>
            </c:extLst>
          </c:dPt>
          <c:dPt>
            <c:idx val="7"/>
            <c:bubble3D val="0"/>
            <c:spPr>
              <a:solidFill>
                <a:schemeClr val="accent1">
                  <a:shade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71F-714D-896B-1F952565221F}"/>
              </c:ext>
            </c:extLst>
          </c:dPt>
          <c:dPt>
            <c:idx val="8"/>
            <c:bubble3D val="0"/>
            <c:spPr>
              <a:solidFill>
                <a:schemeClr val="accent1">
                  <a:tint val="9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71F-714D-896B-1F952565221F}"/>
              </c:ext>
            </c:extLst>
          </c:dPt>
          <c:dPt>
            <c:idx val="9"/>
            <c:bubble3D val="0"/>
            <c:spPr>
              <a:solidFill>
                <a:schemeClr val="accent1">
                  <a:tint val="8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671F-714D-896B-1F952565221F}"/>
              </c:ext>
            </c:extLst>
          </c:dPt>
          <c:dPt>
            <c:idx val="10"/>
            <c:bubble3D val="0"/>
            <c:spPr>
              <a:solidFill>
                <a:schemeClr val="accent1">
                  <a:tint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71F-714D-896B-1F952565221F}"/>
              </c:ext>
            </c:extLst>
          </c:dPt>
          <c:dPt>
            <c:idx val="11"/>
            <c:bubble3D val="0"/>
            <c:spPr>
              <a:solidFill>
                <a:schemeClr val="accent1">
                  <a:tint val="7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671F-714D-896B-1F952565221F}"/>
              </c:ext>
            </c:extLst>
          </c:dPt>
          <c:dPt>
            <c:idx val="12"/>
            <c:bubble3D val="0"/>
            <c:spPr>
              <a:solidFill>
                <a:schemeClr val="accent1">
                  <a:tint val="6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671F-714D-896B-1F952565221F}"/>
              </c:ext>
            </c:extLst>
          </c:dPt>
          <c:dPt>
            <c:idx val="13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671F-714D-896B-1F952565221F}"/>
              </c:ext>
            </c:extLst>
          </c:dPt>
          <c:dPt>
            <c:idx val="14"/>
            <c:bubble3D val="0"/>
            <c:spPr>
              <a:solidFill>
                <a:schemeClr val="accent1">
                  <a:tint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671F-714D-896B-1F952565221F}"/>
              </c:ext>
            </c:extLst>
          </c:dPt>
          <c:dPt>
            <c:idx val="15"/>
            <c:bubble3D val="0"/>
            <c:spPr>
              <a:solidFill>
                <a:schemeClr val="accent1">
                  <a:tint val="3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71F-714D-896B-1F952565221F}"/>
              </c:ext>
            </c:extLst>
          </c:dPt>
          <c:dLbls>
            <c:dLbl>
              <c:idx val="5"/>
              <c:layout>
                <c:manualLayout>
                  <c:x val="3.5718121803504887E-4"/>
                  <c:y val="2.2396429521199719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671F-714D-896B-1F952565221F}"/>
                </c:ext>
              </c:extLst>
            </c:dLbl>
            <c:dLbl>
              <c:idx val="6"/>
              <c:layout>
                <c:manualLayout>
                  <c:x val="5.3331791028744698E-3"/>
                  <c:y val="-2.973348595742712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671F-714D-896B-1F952565221F}"/>
                </c:ext>
              </c:extLst>
            </c:dLbl>
            <c:dLbl>
              <c:idx val="12"/>
              <c:layout>
                <c:manualLayout>
                  <c:x val="-2.1956275664912296E-2"/>
                  <c:y val="-2.6118607420768439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1F-714D-896B-1F952565221F}"/>
                </c:ext>
              </c:extLst>
            </c:dLbl>
            <c:dLbl>
              <c:idx val="13"/>
              <c:layout>
                <c:manualLayout>
                  <c:x val="-1.6909717345142981E-2"/>
                  <c:y val="-1.122804583347786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671F-714D-896B-1F95256522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rf_lived_feature_importance!$C$2:$C$17</c:f>
              <c:strCache>
                <c:ptCount val="16"/>
                <c:pt idx="0">
                  <c:v>Phosphate_no test</c:v>
                </c:pt>
                <c:pt idx="1">
                  <c:v>Albumin_abnormal</c:v>
                </c:pt>
                <c:pt idx="2">
                  <c:v>DIAGNOSIS_NEWBORN</c:v>
                </c:pt>
                <c:pt idx="3">
                  <c:v>ADMISSION_TYPE_NEWBORN</c:v>
                </c:pt>
                <c:pt idx="4">
                  <c:v>Glucose_Blood_Gas_no test</c:v>
                </c:pt>
                <c:pt idx="5">
                  <c:v>Bilirubin, Total_no test</c:v>
                </c:pt>
                <c:pt idx="6">
                  <c:v>Anion Gap_no test</c:v>
                </c:pt>
                <c:pt idx="7">
                  <c:v>DIAGNOSIS_CROHN'S DISEASE;ABDOMINAL FISTULA</c:v>
                </c:pt>
                <c:pt idx="8">
                  <c:v>Urea Nitrogen_abnormal</c:v>
                </c:pt>
                <c:pt idx="9">
                  <c:v>Hemoglobin_Blood_Gas_abnormal</c:v>
                </c:pt>
                <c:pt idx="10">
                  <c:v>DIAGNOSIS_PREMATURITY</c:v>
                </c:pt>
                <c:pt idx="11">
                  <c:v>ADMISSION_LOCATION_CLINIC REFERRAL/PREMATURE</c:v>
                </c:pt>
                <c:pt idx="12">
                  <c:v>Lactate_no test</c:v>
                </c:pt>
                <c:pt idx="13">
                  <c:v>Phosphate_normal</c:v>
                </c:pt>
                <c:pt idx="14">
                  <c:v>Creatinine_abnormal</c:v>
                </c:pt>
                <c:pt idx="15">
                  <c:v>INSURANCE_Medicaid</c:v>
                </c:pt>
              </c:strCache>
            </c:strRef>
          </c:cat>
          <c:val>
            <c:numRef>
              <c:f>rf_lived_feature_importance!$D$2:$D$17</c:f>
              <c:numCache>
                <c:formatCode>0.000</c:formatCode>
                <c:ptCount val="16"/>
                <c:pt idx="0">
                  <c:v>0.11186496524373001</c:v>
                </c:pt>
                <c:pt idx="1">
                  <c:v>0.16853852876728709</c:v>
                </c:pt>
                <c:pt idx="2">
                  <c:v>0.22364932642120927</c:v>
                </c:pt>
                <c:pt idx="3">
                  <c:v>0.27415639005588865</c:v>
                </c:pt>
                <c:pt idx="4">
                  <c:v>0.31292429240137914</c:v>
                </c:pt>
                <c:pt idx="5">
                  <c:v>0.34233769987554002</c:v>
                </c:pt>
                <c:pt idx="6">
                  <c:v>0.35984551457597264</c:v>
                </c:pt>
                <c:pt idx="7">
                  <c:v>0.37233818959294634</c:v>
                </c:pt>
                <c:pt idx="8">
                  <c:v>0.38384531848483983</c:v>
                </c:pt>
                <c:pt idx="9">
                  <c:v>0.39213704420081308</c:v>
                </c:pt>
                <c:pt idx="10">
                  <c:v>0.40032111832994621</c:v>
                </c:pt>
                <c:pt idx="11">
                  <c:v>0.40830386329421925</c:v>
                </c:pt>
                <c:pt idx="12">
                  <c:v>0.41520048063696585</c:v>
                </c:pt>
                <c:pt idx="13">
                  <c:v>0.4216506756957728</c:v>
                </c:pt>
                <c:pt idx="14">
                  <c:v>0.42779248022260891</c:v>
                </c:pt>
                <c:pt idx="15">
                  <c:v>0.43388923185962652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671F-714D-896B-1F95256522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765084978228718"/>
          <c:y val="0.26029593000053863"/>
          <c:w val="0.58555874114896178"/>
          <c:h val="0.64928003705629633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3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4DC-2641-8B63-9546679502F7}"/>
              </c:ext>
            </c:extLst>
          </c:dPt>
          <c:dPt>
            <c:idx val="1"/>
            <c:bubble3D val="0"/>
            <c:spPr>
              <a:solidFill>
                <a:schemeClr val="accent1">
                  <a:shade val="4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4DC-2641-8B63-9546679502F7}"/>
              </c:ext>
            </c:extLst>
          </c:dPt>
          <c:dPt>
            <c:idx val="2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4DC-2641-8B63-9546679502F7}"/>
              </c:ext>
            </c:extLst>
          </c:dPt>
          <c:dPt>
            <c:idx val="3"/>
            <c:bubble3D val="0"/>
            <c:spPr>
              <a:solidFill>
                <a:schemeClr val="accent1">
                  <a:shade val="6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4DC-2641-8B63-9546679502F7}"/>
              </c:ext>
            </c:extLst>
          </c:dPt>
          <c:dPt>
            <c:idx val="4"/>
            <c:bubble3D val="0"/>
            <c:spPr>
              <a:solidFill>
                <a:schemeClr val="accent1">
                  <a:shade val="71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4DC-2641-8B63-9546679502F7}"/>
              </c:ext>
            </c:extLst>
          </c:dPt>
          <c:dPt>
            <c:idx val="5"/>
            <c:bubble3D val="0"/>
            <c:spPr>
              <a:solidFill>
                <a:schemeClr val="accent1">
                  <a:shade val="7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4DC-2641-8B63-9546679502F7}"/>
              </c:ext>
            </c:extLst>
          </c:dPt>
          <c:dPt>
            <c:idx val="6"/>
            <c:bubble3D val="0"/>
            <c:spPr>
              <a:solidFill>
                <a:schemeClr val="accent1">
                  <a:shade val="8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4DC-2641-8B63-9546679502F7}"/>
              </c:ext>
            </c:extLst>
          </c:dPt>
          <c:dPt>
            <c:idx val="7"/>
            <c:bubble3D val="0"/>
            <c:spPr>
              <a:solidFill>
                <a:schemeClr val="accent1">
                  <a:shade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4DC-2641-8B63-9546679502F7}"/>
              </c:ext>
            </c:extLst>
          </c:dPt>
          <c:dPt>
            <c:idx val="8"/>
            <c:bubble3D val="0"/>
            <c:spPr>
              <a:solidFill>
                <a:schemeClr val="accent1">
                  <a:tint val="9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4DC-2641-8B63-9546679502F7}"/>
              </c:ext>
            </c:extLst>
          </c:dPt>
          <c:dPt>
            <c:idx val="9"/>
            <c:bubble3D val="0"/>
            <c:spPr>
              <a:solidFill>
                <a:schemeClr val="accent1">
                  <a:tint val="8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4DC-2641-8B63-9546679502F7}"/>
              </c:ext>
            </c:extLst>
          </c:dPt>
          <c:dPt>
            <c:idx val="10"/>
            <c:bubble3D val="0"/>
            <c:spPr>
              <a:solidFill>
                <a:schemeClr val="accent1">
                  <a:tint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4DC-2641-8B63-9546679502F7}"/>
              </c:ext>
            </c:extLst>
          </c:dPt>
          <c:dPt>
            <c:idx val="11"/>
            <c:bubble3D val="0"/>
            <c:spPr>
              <a:solidFill>
                <a:schemeClr val="accent1">
                  <a:tint val="7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B4DC-2641-8B63-9546679502F7}"/>
              </c:ext>
            </c:extLst>
          </c:dPt>
          <c:dPt>
            <c:idx val="12"/>
            <c:bubble3D val="0"/>
            <c:spPr>
              <a:solidFill>
                <a:schemeClr val="accent1">
                  <a:tint val="6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B4DC-2641-8B63-9546679502F7}"/>
              </c:ext>
            </c:extLst>
          </c:dPt>
          <c:dPt>
            <c:idx val="13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B4DC-2641-8B63-9546679502F7}"/>
              </c:ext>
            </c:extLst>
          </c:dPt>
          <c:dPt>
            <c:idx val="14"/>
            <c:bubble3D val="0"/>
            <c:spPr>
              <a:solidFill>
                <a:schemeClr val="accent1">
                  <a:tint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B4DC-2641-8B63-9546679502F7}"/>
              </c:ext>
            </c:extLst>
          </c:dPt>
          <c:dPt>
            <c:idx val="15"/>
            <c:bubble3D val="0"/>
            <c:spPr>
              <a:solidFill>
                <a:schemeClr val="accent1">
                  <a:tint val="3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B4DC-2641-8B63-9546679502F7}"/>
              </c:ext>
            </c:extLst>
          </c:dPt>
          <c:dLbls>
            <c:dLbl>
              <c:idx val="5"/>
              <c:layout>
                <c:manualLayout>
                  <c:x val="3.5718121803504887E-4"/>
                  <c:y val="2.2396429521199719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B4DC-2641-8B63-9546679502F7}"/>
                </c:ext>
              </c:extLst>
            </c:dLbl>
            <c:dLbl>
              <c:idx val="6"/>
              <c:layout>
                <c:manualLayout>
                  <c:x val="5.3331791028744698E-3"/>
                  <c:y val="-2.973348595742712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B4DC-2641-8B63-9546679502F7}"/>
                </c:ext>
              </c:extLst>
            </c:dLbl>
            <c:dLbl>
              <c:idx val="9"/>
              <c:layout>
                <c:manualLayout>
                  <c:x val="-4.2374432996505028E-2"/>
                  <c:y val="0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4DC-2641-8B63-9546679502F7}"/>
                </c:ext>
              </c:extLst>
            </c:dLbl>
            <c:dLbl>
              <c:idx val="12"/>
              <c:layout>
                <c:manualLayout>
                  <c:x val="-2.1956275664912296E-2"/>
                  <c:y val="-2.6118607420768439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4DC-2641-8B63-9546679502F7}"/>
                </c:ext>
              </c:extLst>
            </c:dLbl>
            <c:dLbl>
              <c:idx val="13"/>
              <c:layout>
                <c:manualLayout>
                  <c:x val="-1.6909717345142981E-2"/>
                  <c:y val="-1.122804583347786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B4DC-2641-8B63-9546679502F7}"/>
                </c:ext>
              </c:extLst>
            </c:dLbl>
            <c:dLbl>
              <c:idx val="14"/>
              <c:layout>
                <c:manualLayout>
                  <c:x val="3.3166709355454387E-3"/>
                  <c:y val="1.1153901263585996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B4DC-2641-8B63-9546679502F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rf_death_feature_importance!$C$2:$C$19</c:f>
              <c:strCache>
                <c:ptCount val="18"/>
                <c:pt idx="0">
                  <c:v>Albumin_no test</c:v>
                </c:pt>
                <c:pt idx="1">
                  <c:v>DIAGNOSIS_ASPIRATION; FAILURE TO THRIVE</c:v>
                </c:pt>
                <c:pt idx="2">
                  <c:v>Hemoglobin_Blood_Gas_abnormal</c:v>
                </c:pt>
                <c:pt idx="3">
                  <c:v>DIAGNOSIS_MULTIPLE MYELOMA\BONE MARROW TRANSPLANT</c:v>
                </c:pt>
                <c:pt idx="4">
                  <c:v>DIAGNOSIS_AMC;FEVER</c:v>
                </c:pt>
                <c:pt idx="5">
                  <c:v>DIAGNOSIS_APLASTIC ANEMIA;PANCYTOPENIA</c:v>
                </c:pt>
                <c:pt idx="6">
                  <c:v>Lactate_normal</c:v>
                </c:pt>
                <c:pt idx="7">
                  <c:v>DIAGNOSIS_ANEMIA</c:v>
                </c:pt>
                <c:pt idx="8">
                  <c:v>DIAGNOSIS_MULTIPLE MYELOMA;FEVER;NEUTROPENIA</c:v>
                </c:pt>
                <c:pt idx="9">
                  <c:v>DIAGNOSIS_HEPATACELLULAR CARCINOMA/SDA</c:v>
                </c:pt>
                <c:pt idx="10">
                  <c:v>DIAGNOSIS_INFECTED LEG</c:v>
                </c:pt>
                <c:pt idx="11">
                  <c:v>DIAGNOSIS_SEPSIS</c:v>
                </c:pt>
                <c:pt idx="12">
                  <c:v>DIAGNOSIS_MYELOFIBROSIS\BONE MARROW TRANSPLANT</c:v>
                </c:pt>
                <c:pt idx="13">
                  <c:v>DIAGNOSIS_PANCREATIC FISTULA</c:v>
                </c:pt>
                <c:pt idx="14">
                  <c:v>DIAGNOSIS_FEVER</c:v>
                </c:pt>
                <c:pt idx="15">
                  <c:v>ADMISSION_LOCATION_PHYS REFERRAL/NORMAL DELI</c:v>
                </c:pt>
                <c:pt idx="16">
                  <c:v>DIAGNOSIS_ACUTE MYELOGENOUS LEUKEMIA</c:v>
                </c:pt>
                <c:pt idx="17">
                  <c:v>DIAGNOSIS_LIVER FAILURE;RENAL FAILURE</c:v>
                </c:pt>
              </c:strCache>
            </c:strRef>
          </c:cat>
          <c:val>
            <c:numRef>
              <c:f>rf_death_feature_importance!$D$2:$D$17</c:f>
              <c:numCache>
                <c:formatCode>0.000</c:formatCode>
                <c:ptCount val="16"/>
                <c:pt idx="0">
                  <c:v>7.4978472400922203E-2</c:v>
                </c:pt>
                <c:pt idx="1">
                  <c:v>0.1081335134190213</c:v>
                </c:pt>
                <c:pt idx="2">
                  <c:v>0.137977009159683</c:v>
                </c:pt>
                <c:pt idx="3">
                  <c:v>0.16733925290957641</c:v>
                </c:pt>
                <c:pt idx="4">
                  <c:v>0.19004911582660361</c:v>
                </c:pt>
                <c:pt idx="5">
                  <c:v>0.2093799034735799</c:v>
                </c:pt>
                <c:pt idx="6">
                  <c:v>0.22671935508295951</c:v>
                </c:pt>
                <c:pt idx="7">
                  <c:v>0.24314942481891</c:v>
                </c:pt>
                <c:pt idx="8">
                  <c:v>0.25825583775478922</c:v>
                </c:pt>
                <c:pt idx="9">
                  <c:v>0.27159774498618344</c:v>
                </c:pt>
                <c:pt idx="10">
                  <c:v>0.28310226827251023</c:v>
                </c:pt>
                <c:pt idx="11">
                  <c:v>0.29457843352164731</c:v>
                </c:pt>
                <c:pt idx="12">
                  <c:v>0.30601343700380501</c:v>
                </c:pt>
                <c:pt idx="13">
                  <c:v>0.31685032241142902</c:v>
                </c:pt>
                <c:pt idx="14">
                  <c:v>0.32689039332477982</c:v>
                </c:pt>
                <c:pt idx="15">
                  <c:v>0.33626561658476983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B4DC-2641-8B63-9546679502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The Ask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/>
        </a:p>
      </dgm:t>
    </dgm:pt>
    <dgm:pt modelId="{8468DCEB-9351-F14F-9B42-3DB45F343944}" type="sibTrans" cxnId="{11208283-E617-CE48-A6D4-100A6B4BA4C2}">
      <dgm:prSet/>
      <dgm:spPr/>
      <dgm:t>
        <a:bodyPr/>
        <a:lstStyle/>
        <a:p>
          <a:endParaRPr lang="en-US" dirty="0"/>
        </a:p>
      </dgm:t>
    </dgm:pt>
    <dgm:pt modelId="{15F1064C-EE4F-864F-859F-B71A99EAB33B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Data Source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/>
        </a:p>
      </dgm:t>
    </dgm:pt>
    <dgm:pt modelId="{D8F13FA4-2B69-8541-9E1B-DAC7DD94C370}" type="sibTrans" cxnId="{458A5AE7-76EF-134C-A2C6-4B792CD40032}">
      <dgm:prSet/>
      <dgm:spPr/>
      <dgm:t>
        <a:bodyPr/>
        <a:lstStyle/>
        <a:p>
          <a:endParaRPr lang="en-US" dirty="0"/>
        </a:p>
      </dgm:t>
    </dgm:pt>
    <dgm:pt modelId="{0B9AB373-F7FB-454B-AAFD-6F7CB3B350D5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Strategy &amp; Metrics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/>
        </a:p>
      </dgm:t>
    </dgm:pt>
    <dgm:pt modelId="{F521CCB4-819B-A044-83F1-41EA2751DCE5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4514535F-49A3-3B46-8ACF-209A90DCDCEE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497A9806-E7FF-134F-B129-3AC32F2CC556}" type="pres">
      <dgm:prSet presAssocID="{8468DCEB-9351-F14F-9B42-3DB45F343944}" presName="sibTrans" presStyleLbl="sibTrans2D1" presStyleIdx="0" presStyleCnt="2"/>
      <dgm:spPr/>
    </dgm:pt>
    <dgm:pt modelId="{35D25340-AA49-5845-B7EB-34A13F999733}" type="pres">
      <dgm:prSet presAssocID="{8468DCEB-9351-F14F-9B42-3DB45F343944}" presName="connectorText" presStyleLbl="sibTrans2D1" presStyleIdx="0" presStyleCnt="2"/>
      <dgm:spPr/>
    </dgm:pt>
    <dgm:pt modelId="{31CB0B0D-4C97-0942-B812-04F13F400858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812F138F-854C-1C4D-851E-4A534BA2BFD5}" type="pres">
      <dgm:prSet presAssocID="{D8F13FA4-2B69-8541-9E1B-DAC7DD94C370}" presName="sibTrans" presStyleLbl="sibTrans2D1" presStyleIdx="1" presStyleCnt="2"/>
      <dgm:spPr/>
    </dgm:pt>
    <dgm:pt modelId="{E838647E-2171-4747-AD40-C575F0B80CB4}" type="pres">
      <dgm:prSet presAssocID="{D8F13FA4-2B69-8541-9E1B-DAC7DD94C370}" presName="connectorText" presStyleLbl="sibTrans2D1" presStyleIdx="1" presStyleCnt="2"/>
      <dgm:spPr/>
    </dgm:pt>
    <dgm:pt modelId="{7C59F0A2-905D-A348-9DB9-01F8A138DBC8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260AB004-B8BF-7649-B140-0D9EDB271D17}" type="presOf" srcId="{D8F13FA4-2B69-8541-9E1B-DAC7DD94C370}" destId="{812F138F-854C-1C4D-851E-4A534BA2BFD5}" srcOrd="0" destOrd="0" presId="urn:microsoft.com/office/officeart/2005/8/layout/process1"/>
    <dgm:cxn modelId="{A26B8B15-CB5B-A04A-8F3C-71D6B621176B}" type="presOf" srcId="{D8F13FA4-2B69-8541-9E1B-DAC7DD94C370}" destId="{E838647E-2171-4747-AD40-C575F0B80CB4}" srcOrd="1" destOrd="0" presId="urn:microsoft.com/office/officeart/2005/8/layout/process1"/>
    <dgm:cxn modelId="{3E377835-110C-1549-B39B-84B5AEB73829}" type="presOf" srcId="{8468DCEB-9351-F14F-9B42-3DB45F343944}" destId="{497A9806-E7FF-134F-B129-3AC32F2CC556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DB3A418D-AF3E-B44F-8710-65A4B8099238}" type="presOf" srcId="{0B9AB373-F7FB-454B-AAFD-6F7CB3B350D5}" destId="{7C59F0A2-905D-A348-9DB9-01F8A138DBC8}" srcOrd="0" destOrd="0" presId="urn:microsoft.com/office/officeart/2005/8/layout/process1"/>
    <dgm:cxn modelId="{B82080B5-D533-674E-8144-426E1DEB73A9}" type="presOf" srcId="{31FEC84C-27D2-B64D-B573-1E0FDA4DA87F}" destId="{F521CCB4-819B-A044-83F1-41EA2751DCE5}" srcOrd="0" destOrd="0" presId="urn:microsoft.com/office/officeart/2005/8/layout/process1"/>
    <dgm:cxn modelId="{814A23BA-BA58-2847-B095-6419E1523F42}" type="presOf" srcId="{15F1064C-EE4F-864F-859F-B71A99EAB33B}" destId="{31CB0B0D-4C97-0942-B812-04F13F400858}" srcOrd="0" destOrd="0" presId="urn:microsoft.com/office/officeart/2005/8/layout/process1"/>
    <dgm:cxn modelId="{ED9592BB-55C4-C540-852A-BC9AEF635E6E}" type="presOf" srcId="{8468DCEB-9351-F14F-9B42-3DB45F343944}" destId="{35D25340-AA49-5845-B7EB-34A13F999733}" srcOrd="1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20E870F6-1860-F141-A140-95AEC980C5F4}" type="presOf" srcId="{0091F712-454A-1B42-AD52-31635EBBE5B1}" destId="{4514535F-49A3-3B46-8ACF-209A90DCDCEE}" srcOrd="0" destOrd="0" presId="urn:microsoft.com/office/officeart/2005/8/layout/process1"/>
    <dgm:cxn modelId="{0DEB9596-F8E5-1342-B657-124F0119F033}" type="presParOf" srcId="{F521CCB4-819B-A044-83F1-41EA2751DCE5}" destId="{4514535F-49A3-3B46-8ACF-209A90DCDCEE}" srcOrd="0" destOrd="0" presId="urn:microsoft.com/office/officeart/2005/8/layout/process1"/>
    <dgm:cxn modelId="{9E0D496E-3A6F-DF49-94B1-0A4333EE06D7}" type="presParOf" srcId="{F521CCB4-819B-A044-83F1-41EA2751DCE5}" destId="{497A9806-E7FF-134F-B129-3AC32F2CC556}" srcOrd="1" destOrd="0" presId="urn:microsoft.com/office/officeart/2005/8/layout/process1"/>
    <dgm:cxn modelId="{B87133B0-9167-F147-A1B9-1C15B2035E69}" type="presParOf" srcId="{497A9806-E7FF-134F-B129-3AC32F2CC556}" destId="{35D25340-AA49-5845-B7EB-34A13F999733}" srcOrd="0" destOrd="0" presId="urn:microsoft.com/office/officeart/2005/8/layout/process1"/>
    <dgm:cxn modelId="{3ACC6258-AA33-524C-A089-881586A90701}" type="presParOf" srcId="{F521CCB4-819B-A044-83F1-41EA2751DCE5}" destId="{31CB0B0D-4C97-0942-B812-04F13F400858}" srcOrd="2" destOrd="0" presId="urn:microsoft.com/office/officeart/2005/8/layout/process1"/>
    <dgm:cxn modelId="{0E40F925-6906-FE4D-B6B9-BBFA48383EAF}" type="presParOf" srcId="{F521CCB4-819B-A044-83F1-41EA2751DCE5}" destId="{812F138F-854C-1C4D-851E-4A534BA2BFD5}" srcOrd="3" destOrd="0" presId="urn:microsoft.com/office/officeart/2005/8/layout/process1"/>
    <dgm:cxn modelId="{F7E06104-2A7A-BD43-B220-2F6624FCAC2C}" type="presParOf" srcId="{812F138F-854C-1C4D-851E-4A534BA2BFD5}" destId="{E838647E-2171-4747-AD40-C575F0B80CB4}" srcOrd="0" destOrd="0" presId="urn:microsoft.com/office/officeart/2005/8/layout/process1"/>
    <dgm:cxn modelId="{87C9C46C-3AA7-D94B-9C98-B9C69ECE1160}" type="presParOf" srcId="{F521CCB4-819B-A044-83F1-41EA2751DCE5}" destId="{7C59F0A2-905D-A348-9DB9-01F8A138DBC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Plan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Retrieval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Clean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1BC95DE6-F247-AD48-A8C3-EDD97B15565E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F16F74CE-057D-7141-BEF5-54C4FAFA7A6F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25DE26C3-64EC-3D41-848F-124DA1737B60}" type="pres">
      <dgm:prSet presAssocID="{8468DCEB-9351-F14F-9B42-3DB45F343944}" presName="sibTrans" presStyleLbl="sibTrans2D1" presStyleIdx="0" presStyleCnt="2"/>
      <dgm:spPr/>
    </dgm:pt>
    <dgm:pt modelId="{8DB3B766-FF48-F64B-B4D8-CE4B2234F34C}" type="pres">
      <dgm:prSet presAssocID="{8468DCEB-9351-F14F-9B42-3DB45F343944}" presName="connectorText" presStyleLbl="sibTrans2D1" presStyleIdx="0" presStyleCnt="2"/>
      <dgm:spPr/>
    </dgm:pt>
    <dgm:pt modelId="{AB7314DD-340B-2A49-BAB9-DF081A284D15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542F1AB9-DC07-C946-B43E-357D8943F219}" type="pres">
      <dgm:prSet presAssocID="{D8F13FA4-2B69-8541-9E1B-DAC7DD94C370}" presName="sibTrans" presStyleLbl="sibTrans2D1" presStyleIdx="1" presStyleCnt="2"/>
      <dgm:spPr/>
    </dgm:pt>
    <dgm:pt modelId="{1B7AD9FB-E322-D943-BAF8-57DDDC0DE90D}" type="pres">
      <dgm:prSet presAssocID="{D8F13FA4-2B69-8541-9E1B-DAC7DD94C370}" presName="connectorText" presStyleLbl="sibTrans2D1" presStyleIdx="1" presStyleCnt="2"/>
      <dgm:spPr/>
    </dgm:pt>
    <dgm:pt modelId="{7623F84F-1586-2247-9CE7-344CAF028C6D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B0D7C539-FDB2-1347-99F4-81A646D6BC80}" type="presOf" srcId="{D8F13FA4-2B69-8541-9E1B-DAC7DD94C370}" destId="{1B7AD9FB-E322-D943-BAF8-57DDDC0DE90D}" srcOrd="1" destOrd="0" presId="urn:microsoft.com/office/officeart/2005/8/layout/process1"/>
    <dgm:cxn modelId="{F134DF62-96F8-8845-8418-C3109095B22E}" type="presOf" srcId="{8468DCEB-9351-F14F-9B42-3DB45F343944}" destId="{25DE26C3-64EC-3D41-848F-124DA1737B60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DA257F6C-E873-6A4A-B137-C21759C9FC8D}" type="presOf" srcId="{8468DCEB-9351-F14F-9B42-3DB45F343944}" destId="{8DB3B766-FF48-F64B-B4D8-CE4B2234F34C}" srcOrd="1" destOrd="0" presId="urn:microsoft.com/office/officeart/2005/8/layout/process1"/>
    <dgm:cxn modelId="{C36E7778-A5CB-8848-B400-360418ECADD0}" type="presOf" srcId="{0091F712-454A-1B42-AD52-31635EBBE5B1}" destId="{F16F74CE-057D-7141-BEF5-54C4FAFA7A6F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A14BB08B-0724-564A-B512-B09898C88113}" type="presOf" srcId="{D8F13FA4-2B69-8541-9E1B-DAC7DD94C370}" destId="{542F1AB9-DC07-C946-B43E-357D8943F219}" srcOrd="0" destOrd="0" presId="urn:microsoft.com/office/officeart/2005/8/layout/process1"/>
    <dgm:cxn modelId="{68D8E6A8-732E-0E4A-8D28-DF909AEDBA11}" type="presOf" srcId="{0B9AB373-F7FB-454B-AAFD-6F7CB3B350D5}" destId="{7623F84F-1586-2247-9CE7-344CAF028C6D}" srcOrd="0" destOrd="0" presId="urn:microsoft.com/office/officeart/2005/8/layout/process1"/>
    <dgm:cxn modelId="{E2D4CFB0-0999-3F4E-A96F-940618F39065}" type="presOf" srcId="{31FEC84C-27D2-B64D-B573-1E0FDA4DA87F}" destId="{1BC95DE6-F247-AD48-A8C3-EDD97B15565E}" srcOrd="0" destOrd="0" presId="urn:microsoft.com/office/officeart/2005/8/layout/process1"/>
    <dgm:cxn modelId="{99B2B0DF-4AC7-D646-8E6C-677D34E1CC3D}" type="presOf" srcId="{15F1064C-EE4F-864F-859F-B71A99EAB33B}" destId="{AB7314DD-340B-2A49-BAB9-DF081A284D15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103FB73C-5477-9048-AF38-CC09FAE37088}" type="presParOf" srcId="{1BC95DE6-F247-AD48-A8C3-EDD97B15565E}" destId="{F16F74CE-057D-7141-BEF5-54C4FAFA7A6F}" srcOrd="0" destOrd="0" presId="urn:microsoft.com/office/officeart/2005/8/layout/process1"/>
    <dgm:cxn modelId="{60AC0CF4-FF45-1849-9727-469531A680FD}" type="presParOf" srcId="{1BC95DE6-F247-AD48-A8C3-EDD97B15565E}" destId="{25DE26C3-64EC-3D41-848F-124DA1737B60}" srcOrd="1" destOrd="0" presId="urn:microsoft.com/office/officeart/2005/8/layout/process1"/>
    <dgm:cxn modelId="{BC05CCC8-8E0D-A041-BFC1-246C9957D682}" type="presParOf" srcId="{25DE26C3-64EC-3D41-848F-124DA1737B60}" destId="{8DB3B766-FF48-F64B-B4D8-CE4B2234F34C}" srcOrd="0" destOrd="0" presId="urn:microsoft.com/office/officeart/2005/8/layout/process1"/>
    <dgm:cxn modelId="{F8D1ADFE-3451-C74B-8AAA-2A2A602D62EE}" type="presParOf" srcId="{1BC95DE6-F247-AD48-A8C3-EDD97B15565E}" destId="{AB7314DD-340B-2A49-BAB9-DF081A284D15}" srcOrd="2" destOrd="0" presId="urn:microsoft.com/office/officeart/2005/8/layout/process1"/>
    <dgm:cxn modelId="{F5873971-F28A-1F48-88F9-B6705D6D0BA7}" type="presParOf" srcId="{1BC95DE6-F247-AD48-A8C3-EDD97B15565E}" destId="{542F1AB9-DC07-C946-B43E-357D8943F219}" srcOrd="3" destOrd="0" presId="urn:microsoft.com/office/officeart/2005/8/layout/process1"/>
    <dgm:cxn modelId="{E394275F-2E4E-9949-9982-4274C0CAE2A9}" type="presParOf" srcId="{542F1AB9-DC07-C946-B43E-357D8943F219}" destId="{1B7AD9FB-E322-D943-BAF8-57DDDC0DE90D}" srcOrd="0" destOrd="0" presId="urn:microsoft.com/office/officeart/2005/8/layout/process1"/>
    <dgm:cxn modelId="{C762675F-79F7-4E4D-9760-7EB4CCD41ADE}" type="presParOf" srcId="{1BC95DE6-F247-AD48-A8C3-EDD97B15565E}" destId="{7623F84F-1586-2247-9CE7-344CAF028C6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Analyze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Limitations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Story-telling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815DE5FB-65E8-3947-98BD-D406C56F8DF4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575DAA58-D775-984F-8A9B-FF212D4C46B7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0F3EA7EC-6EBB-B54D-9517-45E4B65CC1EA}" type="pres">
      <dgm:prSet presAssocID="{8468DCEB-9351-F14F-9B42-3DB45F343944}" presName="sibTrans" presStyleLbl="sibTrans2D1" presStyleIdx="0" presStyleCnt="2"/>
      <dgm:spPr/>
    </dgm:pt>
    <dgm:pt modelId="{98B81F72-14FA-E149-A8F4-8D656180C76A}" type="pres">
      <dgm:prSet presAssocID="{8468DCEB-9351-F14F-9B42-3DB45F343944}" presName="connectorText" presStyleLbl="sibTrans2D1" presStyleIdx="0" presStyleCnt="2"/>
      <dgm:spPr/>
    </dgm:pt>
    <dgm:pt modelId="{B232A62B-10A6-D840-BF3F-9ED852065CDD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EC53945E-1520-1A4A-8EBA-7A173931AD5A}" type="pres">
      <dgm:prSet presAssocID="{D8F13FA4-2B69-8541-9E1B-DAC7DD94C370}" presName="sibTrans" presStyleLbl="sibTrans2D1" presStyleIdx="1" presStyleCnt="2"/>
      <dgm:spPr/>
    </dgm:pt>
    <dgm:pt modelId="{B168EDAD-6D57-354E-80FF-4CD92E697B40}" type="pres">
      <dgm:prSet presAssocID="{D8F13FA4-2B69-8541-9E1B-DAC7DD94C370}" presName="connectorText" presStyleLbl="sibTrans2D1" presStyleIdx="1" presStyleCnt="2"/>
      <dgm:spPr/>
    </dgm:pt>
    <dgm:pt modelId="{3863F102-5B15-2B4F-9712-7A03AEE81E15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04E1BE29-DEDA-264B-A0AD-457BF0A77BFA}" type="presOf" srcId="{31FEC84C-27D2-B64D-B573-1E0FDA4DA87F}" destId="{815DE5FB-65E8-3947-98BD-D406C56F8DF4}" srcOrd="0" destOrd="0" presId="urn:microsoft.com/office/officeart/2005/8/layout/process1"/>
    <dgm:cxn modelId="{241C382C-2339-A347-8CAB-3954A0DE2F51}" type="presOf" srcId="{0B9AB373-F7FB-454B-AAFD-6F7CB3B350D5}" destId="{3863F102-5B15-2B4F-9712-7A03AEE81E15}" srcOrd="0" destOrd="0" presId="urn:microsoft.com/office/officeart/2005/8/layout/process1"/>
    <dgm:cxn modelId="{B83DFA30-FE34-ED4C-A6AD-A9BFEBE84966}" type="presOf" srcId="{8468DCEB-9351-F14F-9B42-3DB45F343944}" destId="{98B81F72-14FA-E149-A8F4-8D656180C76A}" srcOrd="1" destOrd="0" presId="urn:microsoft.com/office/officeart/2005/8/layout/process1"/>
    <dgm:cxn modelId="{CF12243A-CCA2-0F44-8AF8-AC5AE9ED0406}" type="presOf" srcId="{D8F13FA4-2B69-8541-9E1B-DAC7DD94C370}" destId="{B168EDAD-6D57-354E-80FF-4CD92E697B40}" srcOrd="1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2AEDBF67-573D-014A-8781-BB7363736976}" type="presOf" srcId="{D8F13FA4-2B69-8541-9E1B-DAC7DD94C370}" destId="{EC53945E-1520-1A4A-8EBA-7A173931AD5A}" srcOrd="0" destOrd="0" presId="urn:microsoft.com/office/officeart/2005/8/layout/process1"/>
    <dgm:cxn modelId="{896AF66A-A746-A745-8D85-055B555B66D9}" type="presOf" srcId="{8468DCEB-9351-F14F-9B42-3DB45F343944}" destId="{0F3EA7EC-6EBB-B54D-9517-45E4B65CC1EA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FBB1B498-6045-D64B-84BF-FB3865A7D6CA}" type="presOf" srcId="{15F1064C-EE4F-864F-859F-B71A99EAB33B}" destId="{B232A62B-10A6-D840-BF3F-9ED852065CDD}" srcOrd="0" destOrd="0" presId="urn:microsoft.com/office/officeart/2005/8/layout/process1"/>
    <dgm:cxn modelId="{6453D0AB-E147-F64D-84A8-5C2D48B8FC5F}" type="presOf" srcId="{0091F712-454A-1B42-AD52-31635EBBE5B1}" destId="{575DAA58-D775-984F-8A9B-FF212D4C46B7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EB3E9F62-8E73-9846-9E96-5541F77FE2ED}" type="presParOf" srcId="{815DE5FB-65E8-3947-98BD-D406C56F8DF4}" destId="{575DAA58-D775-984F-8A9B-FF212D4C46B7}" srcOrd="0" destOrd="0" presId="urn:microsoft.com/office/officeart/2005/8/layout/process1"/>
    <dgm:cxn modelId="{4E9AED0F-DA66-8C47-80AF-DE137035A523}" type="presParOf" srcId="{815DE5FB-65E8-3947-98BD-D406C56F8DF4}" destId="{0F3EA7EC-6EBB-B54D-9517-45E4B65CC1EA}" srcOrd="1" destOrd="0" presId="urn:microsoft.com/office/officeart/2005/8/layout/process1"/>
    <dgm:cxn modelId="{AD9C3B51-6F92-1E46-B196-441143A4B87E}" type="presParOf" srcId="{0F3EA7EC-6EBB-B54D-9517-45E4B65CC1EA}" destId="{98B81F72-14FA-E149-A8F4-8D656180C76A}" srcOrd="0" destOrd="0" presId="urn:microsoft.com/office/officeart/2005/8/layout/process1"/>
    <dgm:cxn modelId="{ECCAB969-59A8-6C4F-8B50-7AD4983CA557}" type="presParOf" srcId="{815DE5FB-65E8-3947-98BD-D406C56F8DF4}" destId="{B232A62B-10A6-D840-BF3F-9ED852065CDD}" srcOrd="2" destOrd="0" presId="urn:microsoft.com/office/officeart/2005/8/layout/process1"/>
    <dgm:cxn modelId="{41C34139-1BAC-AE40-A9B3-63B7960565E8}" type="presParOf" srcId="{815DE5FB-65E8-3947-98BD-D406C56F8DF4}" destId="{EC53945E-1520-1A4A-8EBA-7A173931AD5A}" srcOrd="3" destOrd="0" presId="urn:microsoft.com/office/officeart/2005/8/layout/process1"/>
    <dgm:cxn modelId="{9451D97C-3E91-5047-B40D-575D3F3E70F3}" type="presParOf" srcId="{EC53945E-1520-1A4A-8EBA-7A173931AD5A}" destId="{B168EDAD-6D57-354E-80FF-4CD92E697B40}" srcOrd="0" destOrd="0" presId="urn:microsoft.com/office/officeart/2005/8/layout/process1"/>
    <dgm:cxn modelId="{818E9875-5F13-4543-BD9E-54950D4E56C7}" type="presParOf" srcId="{815DE5FB-65E8-3947-98BD-D406C56F8DF4}" destId="{3863F102-5B15-2B4F-9712-7A03AEE81E1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14535F-49A3-3B46-8ACF-209A90DCDCEE}">
      <dsp:nvSpPr>
        <dsp:cNvPr id="0" name=""/>
        <dsp:cNvSpPr/>
      </dsp:nvSpPr>
      <dsp:spPr>
        <a:xfrm>
          <a:off x="839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The Ask</a:t>
          </a:r>
        </a:p>
      </dsp:txBody>
      <dsp:txXfrm>
        <a:off x="30058" y="21668"/>
        <a:ext cx="2464578" cy="696448"/>
      </dsp:txXfrm>
    </dsp:sp>
    <dsp:sp modelId="{497A9806-E7FF-134F-B129-3AC32F2CC556}">
      <dsp:nvSpPr>
        <dsp:cNvPr id="0" name=""/>
        <dsp:cNvSpPr/>
      </dsp:nvSpPr>
      <dsp:spPr>
        <a:xfrm>
          <a:off x="2767096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2767096" y="183302"/>
        <a:ext cx="372174" cy="373178"/>
      </dsp:txXfrm>
    </dsp:sp>
    <dsp:sp modelId="{31CB0B0D-4C97-0942-B812-04F13F400858}">
      <dsp:nvSpPr>
        <dsp:cNvPr id="0" name=""/>
        <dsp:cNvSpPr/>
      </dsp:nvSpPr>
      <dsp:spPr>
        <a:xfrm>
          <a:off x="351947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Source</a:t>
          </a:r>
        </a:p>
      </dsp:txBody>
      <dsp:txXfrm>
        <a:off x="3541138" y="21668"/>
        <a:ext cx="2464578" cy="696448"/>
      </dsp:txXfrm>
    </dsp:sp>
    <dsp:sp modelId="{812F138F-854C-1C4D-851E-4A534BA2BFD5}">
      <dsp:nvSpPr>
        <dsp:cNvPr id="0" name=""/>
        <dsp:cNvSpPr/>
      </dsp:nvSpPr>
      <dsp:spPr>
        <a:xfrm>
          <a:off x="6278175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6278175" y="183302"/>
        <a:ext cx="372174" cy="373178"/>
      </dsp:txXfrm>
    </dsp:sp>
    <dsp:sp modelId="{7C59F0A2-905D-A348-9DB9-01F8A138DBC8}">
      <dsp:nvSpPr>
        <dsp:cNvPr id="0" name=""/>
        <dsp:cNvSpPr/>
      </dsp:nvSpPr>
      <dsp:spPr>
        <a:xfrm>
          <a:off x="703055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Strategy &amp; Metrics</a:t>
          </a:r>
        </a:p>
      </dsp:txBody>
      <dsp:txXfrm>
        <a:off x="7052218" y="21668"/>
        <a:ext cx="2464578" cy="6964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6F74CE-057D-7141-BEF5-54C4FAFA7A6F}">
      <dsp:nvSpPr>
        <dsp:cNvPr id="0" name=""/>
        <dsp:cNvSpPr/>
      </dsp:nvSpPr>
      <dsp:spPr>
        <a:xfrm>
          <a:off x="839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Plan</a:t>
          </a:r>
        </a:p>
      </dsp:txBody>
      <dsp:txXfrm>
        <a:off x="30057" y="21667"/>
        <a:ext cx="2464580" cy="696447"/>
      </dsp:txXfrm>
    </dsp:sp>
    <dsp:sp modelId="{25DE26C3-64EC-3D41-848F-124DA1737B60}">
      <dsp:nvSpPr>
        <dsp:cNvPr id="0" name=""/>
        <dsp:cNvSpPr/>
      </dsp:nvSpPr>
      <dsp:spPr>
        <a:xfrm>
          <a:off x="2767096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301"/>
        <a:ext cx="372174" cy="373178"/>
      </dsp:txXfrm>
    </dsp:sp>
    <dsp:sp modelId="{AB7314DD-340B-2A49-BAB9-DF081A284D15}">
      <dsp:nvSpPr>
        <dsp:cNvPr id="0" name=""/>
        <dsp:cNvSpPr/>
      </dsp:nvSpPr>
      <dsp:spPr>
        <a:xfrm>
          <a:off x="351947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Retrieval</a:t>
          </a:r>
        </a:p>
      </dsp:txBody>
      <dsp:txXfrm>
        <a:off x="3541137" y="21667"/>
        <a:ext cx="2464580" cy="696447"/>
      </dsp:txXfrm>
    </dsp:sp>
    <dsp:sp modelId="{542F1AB9-DC07-C946-B43E-357D8943F219}">
      <dsp:nvSpPr>
        <dsp:cNvPr id="0" name=""/>
        <dsp:cNvSpPr/>
      </dsp:nvSpPr>
      <dsp:spPr>
        <a:xfrm>
          <a:off x="6278175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301"/>
        <a:ext cx="372174" cy="373178"/>
      </dsp:txXfrm>
    </dsp:sp>
    <dsp:sp modelId="{7623F84F-1586-2247-9CE7-344CAF028C6D}">
      <dsp:nvSpPr>
        <dsp:cNvPr id="0" name=""/>
        <dsp:cNvSpPr/>
      </dsp:nvSpPr>
      <dsp:spPr>
        <a:xfrm>
          <a:off x="703055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Clean</a:t>
          </a:r>
        </a:p>
      </dsp:txBody>
      <dsp:txXfrm>
        <a:off x="7052217" y="21667"/>
        <a:ext cx="2464580" cy="6964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5DAA58-D775-984F-8A9B-FF212D4C46B7}">
      <dsp:nvSpPr>
        <dsp:cNvPr id="0" name=""/>
        <dsp:cNvSpPr/>
      </dsp:nvSpPr>
      <dsp:spPr>
        <a:xfrm>
          <a:off x="839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Analyze</a:t>
          </a:r>
        </a:p>
      </dsp:txBody>
      <dsp:txXfrm>
        <a:off x="30052" y="21662"/>
        <a:ext cx="2464590" cy="696273"/>
      </dsp:txXfrm>
    </dsp:sp>
    <dsp:sp modelId="{0F3EA7EC-6EBB-B54D-9517-45E4B65CC1EA}">
      <dsp:nvSpPr>
        <dsp:cNvPr id="0" name=""/>
        <dsp:cNvSpPr/>
      </dsp:nvSpPr>
      <dsp:spPr>
        <a:xfrm>
          <a:off x="2767096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209"/>
        <a:ext cx="372174" cy="373178"/>
      </dsp:txXfrm>
    </dsp:sp>
    <dsp:sp modelId="{B232A62B-10A6-D840-BF3F-9ED852065CDD}">
      <dsp:nvSpPr>
        <dsp:cNvPr id="0" name=""/>
        <dsp:cNvSpPr/>
      </dsp:nvSpPr>
      <dsp:spPr>
        <a:xfrm>
          <a:off x="351947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Limitations</a:t>
          </a:r>
        </a:p>
      </dsp:txBody>
      <dsp:txXfrm>
        <a:off x="3541132" y="21662"/>
        <a:ext cx="2464590" cy="696273"/>
      </dsp:txXfrm>
    </dsp:sp>
    <dsp:sp modelId="{EC53945E-1520-1A4A-8EBA-7A173931AD5A}">
      <dsp:nvSpPr>
        <dsp:cNvPr id="0" name=""/>
        <dsp:cNvSpPr/>
      </dsp:nvSpPr>
      <dsp:spPr>
        <a:xfrm>
          <a:off x="6278175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209"/>
        <a:ext cx="372174" cy="373178"/>
      </dsp:txXfrm>
    </dsp:sp>
    <dsp:sp modelId="{3863F102-5B15-2B4F-9712-7A03AEE81E15}">
      <dsp:nvSpPr>
        <dsp:cNvPr id="0" name=""/>
        <dsp:cNvSpPr/>
      </dsp:nvSpPr>
      <dsp:spPr>
        <a:xfrm>
          <a:off x="703055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Story-telling</a:t>
          </a:r>
        </a:p>
      </dsp:txBody>
      <dsp:txXfrm>
        <a:off x="7052212" y="21662"/>
        <a:ext cx="2464590" cy="696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3CF0D-54AD-1A4C-B06C-FCC0F752EB5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F5BF3-5E0A-DB45-804C-8A5612D2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60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mic.physionet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969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551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Obtained from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https://mimic.physionet.org/</a:t>
            </a:r>
            <a:r>
              <a:rPr lang="en-US" dirty="0"/>
              <a:t> and requires granted permissions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726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General - Patient demographics, hospital admissions &amp; discharge dates, room tracking, death dates (in or out of the hospital), ICD-9 codes, unique code for health care provider and type (RN, MD, RT, </a:t>
            </a:r>
            <a:r>
              <a:rPr lang="en-US" dirty="0" err="1"/>
              <a:t>etc</a:t>
            </a:r>
            <a:r>
              <a:rPr lang="en-US" dirty="0"/>
              <a:t>). All dates are surrogate dates because of privacy issues, but time intervals (even those between multiple admissions of the same patient) are preserved.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Physiological - Hourly vital sign metrics, SAPS, SOFA, ventilator settings,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Medications - IV meds, provider order entry data,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Lab Tests - Chemistry, hematology, ABGs, imaging,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Fluid Balance - Intake (solutions, blood, </a:t>
            </a:r>
            <a:r>
              <a:rPr lang="en-US" dirty="0" err="1"/>
              <a:t>etc</a:t>
            </a:r>
            <a:r>
              <a:rPr lang="en-US" dirty="0"/>
              <a:t>) and output (urine, estimated blood loss,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Notes &amp; Reports - Discharge summary, nursing progress notes, </a:t>
            </a:r>
            <a:r>
              <a:rPr lang="en-US" dirty="0" err="1"/>
              <a:t>etc</a:t>
            </a:r>
            <a:r>
              <a:rPr lang="en-US" dirty="0"/>
              <a:t>; cardiac catheterization, ECG, radiology, and echo reports.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36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52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664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313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093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597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3C1FC-691B-E44A-A87C-02D5E6E4E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DD3590-7F0E-7642-AB10-DC7849E1F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3DBDD-3BB4-6E42-B8C0-9753CC71D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15B69-560D-A045-B3B2-E91541B03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7F21D-2861-524A-9CA2-8ABAFF232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55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CE4AD-AF52-AB4A-AC62-DD6D19A70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9522B0-56D7-624E-975B-9C893D1F1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2DE86-E02B-CB4A-981B-FF13384B3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E5F75-665E-FA4A-93B2-1DDDA8EDF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CFDBE-1965-5645-A2A0-DA1AD1F4A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4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27EC69-FF81-0541-853E-7E1F88F1EE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CFD85F-58F7-5440-A6A7-EE493DD84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2F69A-4AF2-9D41-99A5-0CCBAA11C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E3773-B5DC-F849-B68E-552B905C4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19DC2-C459-614A-BB7E-55EA08161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50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9B2CA-67A8-F54D-A068-6AAE9617B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1B19C-E308-134F-8BF3-4E9E8E8D8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28E2F-32AD-F14E-8BDD-5CCF73714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379DA-5945-9C46-BE54-279317183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EDC92-AC55-4E42-B6E5-B1B83EF3B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29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70E5C-0DBD-FF44-991E-3C8EAC53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3C0C8-1A3D-AF45-82CC-70FD690D8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1B492-9E93-4347-A4FE-2B310145E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CD2C9-8B11-0549-8FEC-A797D5B73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8D1BF-1A0B-674D-9D69-8D38ED1C8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0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5A4D9-6751-5543-B0AB-A960D2555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1C24C-686B-3240-8157-A8E104AFD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7DEE7-B5D7-B743-B621-9A06F3D29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F4982-F04E-674E-A5FA-642D7FE97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673A2-C2C7-604B-AED6-C1009244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EC9D6F-6E0A-B94E-90B6-0341D3CB1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51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6A842-2261-8347-86F1-E9AA67500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A6A5C-E008-3A49-AE18-C391ADE43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00FE5F-2A7B-BF40-8312-AF11A58C68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1083B3-F242-934A-8852-83493E799F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8AF4C0-B8AA-5F46-854C-A10FAC82CB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62E283-0887-9845-A3A4-A7C46C46A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ADAF73-3462-7B4D-8152-478E3C8FC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26A804-896A-DA4E-A3C8-B7FE24D8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5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1E85-E82D-0841-B1DF-615D5DD3A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F61993-4A27-7240-9832-96B852C47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B7730-E3D7-204B-838E-0F96F6E8E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2E8E1C-229D-3249-943B-C509AE468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1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1FAB03-B0AD-EE4F-9BAF-A8D26D152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8AA52D-CF15-7543-8471-147D6CEDF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9FC92-273F-6E4D-B3F1-5B241AB05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59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1C862-D5A6-3D40-A0B6-25C434FA1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AAF87-1733-9D46-BE58-92EFB53F0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6DEEF-AF43-744B-8D7A-3205B5CDA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81606-CEFF-594E-B34C-EA2456639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C5BE6-E956-4E4B-99C3-AE0A1797F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501C2E-59E4-D346-8642-F5C7FFEE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374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6AA24-6317-D54E-8121-FA370C442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DDF2E5-1755-7540-B51D-2C905FB8F7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387F4E-7D8D-6448-AA6F-95577724D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AD6055-4BB5-C445-A926-09ACBA2AB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3E6C8-3506-A944-B5B0-A6B400D48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A37C7-FC68-EF4A-9E32-8144E80C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2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4B1705-98C1-B34D-ADB5-6F6C22434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8D257-7C0A-9B41-B0F6-9D98CDC42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B59FC-F226-EE42-8FB0-FD1133DA5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1463A-8264-2A46-A7A3-FB840E0244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AA66E-D7CC-2740-B8F1-EAC86BDB6F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090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A1F1842-D360-C64D-A6BE-F88471724D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96" b="147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131EFF-0EA6-D24A-AF73-DB94AF710C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7D9FA0-2EC0-8E46-9893-2E6745252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78434"/>
            <a:ext cx="9144000" cy="97273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November 13, 2018</a:t>
            </a:r>
          </a:p>
          <a:p>
            <a:r>
              <a:rPr lang="en-US" dirty="0">
                <a:solidFill>
                  <a:schemeClr val="bg1"/>
                </a:solidFill>
              </a:rPr>
              <a:t>Jeff Box, John Giglio, Bill Magill, John Commander, Luke Williams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9679E32-1ACA-B441-97BA-CA4AD2B16703}"/>
              </a:ext>
            </a:extLst>
          </p:cNvPr>
          <p:cNvSpPr txBox="1">
            <a:spLocks/>
          </p:cNvSpPr>
          <p:nvPr/>
        </p:nvSpPr>
        <p:spPr>
          <a:xfrm>
            <a:off x="1524000" y="1955377"/>
            <a:ext cx="9144000" cy="15580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b="1" dirty="0">
                <a:solidFill>
                  <a:schemeClr val="bg1"/>
                </a:solidFill>
              </a:rPr>
              <a:t>MIMIC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A Critical Care Database</a:t>
            </a:r>
          </a:p>
        </p:txBody>
      </p:sp>
    </p:spTree>
    <p:extLst>
      <p:ext uri="{BB962C8B-B14F-4D97-AF65-F5344CB8AC3E}">
        <p14:creationId xmlns:p14="http://schemas.microsoft.com/office/powerpoint/2010/main" val="2724084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Model, Train, &amp; Predict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EB35DA-F0C7-ED49-B32F-6D4923386019}"/>
              </a:ext>
            </a:extLst>
          </p:cNvPr>
          <p:cNvSpPr/>
          <p:nvPr/>
        </p:nvSpPr>
        <p:spPr>
          <a:xfrm>
            <a:off x="9337247" y="1572701"/>
            <a:ext cx="209069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Sequential deep NN model with 26 inputs using the </a:t>
            </a:r>
            <a:r>
              <a:rPr lang="en-US" i="1" dirty="0" err="1"/>
              <a:t>relu</a:t>
            </a:r>
            <a:r>
              <a:rPr lang="en-US" i="1" dirty="0"/>
              <a:t> activation at input and learning and the </a:t>
            </a:r>
            <a:r>
              <a:rPr lang="en-US" i="1" dirty="0" err="1"/>
              <a:t>softmax</a:t>
            </a:r>
            <a:r>
              <a:rPr lang="en-US" i="1" dirty="0"/>
              <a:t> activation at the output. Rough mean for number of nodes.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D89E7C-9D09-004F-810E-ACD82A9923C1}"/>
              </a:ext>
            </a:extLst>
          </p:cNvPr>
          <p:cNvSpPr/>
          <p:nvPr/>
        </p:nvSpPr>
        <p:spPr>
          <a:xfrm>
            <a:off x="9337247" y="4506413"/>
            <a:ext cx="230812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Create Train and Test datasets to validate the model and prevent overfitting. Used default distribution: Train = 75%; Test = 25%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42CAFE-67AB-E943-844C-F7A9FB0A2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1690688"/>
            <a:ext cx="83185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412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4F82-EA1F-5E44-92E0-04D0E1270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Classifier Differences</a:t>
            </a:r>
            <a:endParaRPr lang="en-US" dirty="0"/>
          </a:p>
        </p:txBody>
      </p:sp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2436E15D-04B6-7F4D-8CBF-A2086F06CDE2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838200" y="1242968"/>
          <a:ext cx="10109886" cy="4935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CBB6EA3-E1E2-CC40-B429-4CAB88292CBF}"/>
              </a:ext>
            </a:extLst>
          </p:cNvPr>
          <p:cNvSpPr txBox="1"/>
          <p:nvPr/>
        </p:nvSpPr>
        <p:spPr>
          <a:xfrm>
            <a:off x="838200" y="1321356"/>
            <a:ext cx="3897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Looking at only the first 100 data points</a:t>
            </a:r>
          </a:p>
        </p:txBody>
      </p:sp>
    </p:spTree>
    <p:extLst>
      <p:ext uri="{BB962C8B-B14F-4D97-AF65-F5344CB8AC3E}">
        <p14:creationId xmlns:p14="http://schemas.microsoft.com/office/powerpoint/2010/main" val="755546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56B0C-C6CD-344B-A9C4-21D385A84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Feature Importance</a:t>
            </a:r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58C40D3-7E7E-364B-B92C-D1DB3E8062CF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41325" y="1297858"/>
          <a:ext cx="6051550" cy="5059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4732424-EC42-FE4C-B083-4726F4F822A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096000" y="899652"/>
          <a:ext cx="6051550" cy="54576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560F241-2D98-444D-A0F8-E454159FECEB}"/>
              </a:ext>
            </a:extLst>
          </p:cNvPr>
          <p:cNvSpPr/>
          <p:nvPr/>
        </p:nvSpPr>
        <p:spPr>
          <a:xfrm>
            <a:off x="2515814" y="6357294"/>
            <a:ext cx="1902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Admissions - lived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4FC07D-E037-E145-BF00-FEADCC026939}"/>
              </a:ext>
            </a:extLst>
          </p:cNvPr>
          <p:cNvSpPr/>
          <p:nvPr/>
        </p:nvSpPr>
        <p:spPr>
          <a:xfrm>
            <a:off x="8388707" y="6357294"/>
            <a:ext cx="1863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Admissions - died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E79B36-7FE8-6749-AB97-4D204CE08E5D}"/>
              </a:ext>
            </a:extLst>
          </p:cNvPr>
          <p:cNvSpPr txBox="1"/>
          <p:nvPr/>
        </p:nvSpPr>
        <p:spPr>
          <a:xfrm>
            <a:off x="838200" y="1321356"/>
            <a:ext cx="6049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Looking at cumulative &lt; 50% of RF feature importance method</a:t>
            </a:r>
          </a:p>
        </p:txBody>
      </p:sp>
    </p:spTree>
    <p:extLst>
      <p:ext uri="{BB962C8B-B14F-4D97-AF65-F5344CB8AC3E}">
        <p14:creationId xmlns:p14="http://schemas.microsoft.com/office/powerpoint/2010/main" val="3949566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Fail to reject Ho… for now!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8375"/>
          </a:xfrm>
        </p:spPr>
        <p:txBody>
          <a:bodyPr>
            <a:normAutofit/>
          </a:bodyPr>
          <a:lstStyle/>
          <a:p>
            <a:r>
              <a:rPr lang="en-US" b="1" dirty="0"/>
              <a:t>Limitations</a:t>
            </a:r>
          </a:p>
          <a:p>
            <a:pPr lvl="1"/>
            <a:r>
              <a:rPr lang="en-US" dirty="0"/>
              <a:t>Blinded data that made some demographic feature analysis difficult due to HIPAA compliance</a:t>
            </a:r>
          </a:p>
          <a:p>
            <a:pPr lvl="1"/>
            <a:r>
              <a:rPr lang="en-US" dirty="0"/>
              <a:t>Database ownership was private</a:t>
            </a:r>
          </a:p>
          <a:p>
            <a:pPr lvl="1"/>
            <a:r>
              <a:rPr lang="en-US" dirty="0"/>
              <a:t>Shortage of time</a:t>
            </a:r>
          </a:p>
          <a:p>
            <a:pPr lvl="1"/>
            <a:endParaRPr lang="en-US" dirty="0"/>
          </a:p>
          <a:p>
            <a:r>
              <a:rPr lang="en-US" b="1" dirty="0"/>
              <a:t>Next Steps</a:t>
            </a:r>
          </a:p>
          <a:p>
            <a:pPr lvl="1"/>
            <a:r>
              <a:rPr lang="en-US" dirty="0"/>
              <a:t>Better feature selection for linear models by pruning the random forest</a:t>
            </a:r>
          </a:p>
          <a:p>
            <a:pPr lvl="1"/>
            <a:r>
              <a:rPr lang="en-US" dirty="0"/>
              <a:t>Using additional features in the database outside of blood labs</a:t>
            </a:r>
          </a:p>
          <a:p>
            <a:pPr lvl="1"/>
            <a:r>
              <a:rPr lang="en-US" dirty="0"/>
              <a:t>Test without the ‘normal’ categories using ’absolute distance from normal’</a:t>
            </a:r>
          </a:p>
          <a:p>
            <a:pPr lvl="1"/>
            <a:r>
              <a:rPr lang="en-US" dirty="0"/>
              <a:t>Experiment with additional models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761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A604C2-45B8-6C41-B81C-0EB95D8078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600" b="182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694" y="2766218"/>
            <a:ext cx="4863353" cy="1325563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159880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Journey (8 min)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Story (5 min)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Questions (2 min)</a:t>
            </a:r>
          </a:p>
        </p:txBody>
      </p:sp>
    </p:spTree>
    <p:extLst>
      <p:ext uri="{BB962C8B-B14F-4D97-AF65-F5344CB8AC3E}">
        <p14:creationId xmlns:p14="http://schemas.microsoft.com/office/powerpoint/2010/main" val="3099597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61854"/>
          </a:xfrm>
        </p:spPr>
        <p:txBody>
          <a:bodyPr/>
          <a:lstStyle/>
          <a:p>
            <a:r>
              <a:rPr lang="en-US" b="1" dirty="0"/>
              <a:t>End-to-end analytics paradigm</a:t>
            </a:r>
          </a:p>
          <a:p>
            <a:pPr lvl="1"/>
            <a:r>
              <a:rPr lang="en-US" dirty="0"/>
              <a:t>Process efficiency </a:t>
            </a:r>
          </a:p>
          <a:p>
            <a:pPr lvl="1"/>
            <a:r>
              <a:rPr lang="en-US" dirty="0"/>
              <a:t>Error-reduction in analysis </a:t>
            </a:r>
          </a:p>
          <a:p>
            <a:pPr lvl="1"/>
            <a:r>
              <a:rPr lang="en-US" dirty="0"/>
              <a:t>Value-driven outcome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D67409E-B69B-414B-8355-8F6F6F1387A8}"/>
              </a:ext>
            </a:extLst>
          </p:cNvPr>
          <p:cNvGraphicFramePr/>
          <p:nvPr>
            <p:extLst/>
          </p:nvPr>
        </p:nvGraphicFramePr>
        <p:xfrm>
          <a:off x="1564182" y="3678714"/>
          <a:ext cx="9546855" cy="739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3042306-1CAC-9F42-8F83-510AD748BA8A}"/>
              </a:ext>
            </a:extLst>
          </p:cNvPr>
          <p:cNvGraphicFramePr/>
          <p:nvPr>
            <p:extLst/>
          </p:nvPr>
        </p:nvGraphicFramePr>
        <p:xfrm>
          <a:off x="1564181" y="4603510"/>
          <a:ext cx="9546855" cy="739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0321632-4529-2D48-B778-3ECC37DE5BA7}"/>
              </a:ext>
            </a:extLst>
          </p:cNvPr>
          <p:cNvGraphicFramePr/>
          <p:nvPr>
            <p:extLst/>
          </p:nvPr>
        </p:nvGraphicFramePr>
        <p:xfrm>
          <a:off x="1564181" y="5528304"/>
          <a:ext cx="9546855" cy="7395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2DBB140-7540-5F41-9B4E-F9BDD19AB1AE}"/>
              </a:ext>
            </a:extLst>
          </p:cNvPr>
          <p:cNvSpPr txBox="1"/>
          <p:nvPr/>
        </p:nvSpPr>
        <p:spPr>
          <a:xfrm rot="16200000">
            <a:off x="972251" y="393033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5D776-C8A7-6A49-A752-3FEF1AE38889}"/>
              </a:ext>
            </a:extLst>
          </p:cNvPr>
          <p:cNvSpPr txBox="1"/>
          <p:nvPr/>
        </p:nvSpPr>
        <p:spPr>
          <a:xfrm rot="16200000">
            <a:off x="953463" y="4816672"/>
            <a:ext cx="68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840E71-B34A-7543-B483-80AFCFE4F379}"/>
              </a:ext>
            </a:extLst>
          </p:cNvPr>
          <p:cNvSpPr txBox="1"/>
          <p:nvPr/>
        </p:nvSpPr>
        <p:spPr>
          <a:xfrm rot="16200000">
            <a:off x="914734" y="5702554"/>
            <a:ext cx="761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</a:t>
            </a:r>
          </a:p>
        </p:txBody>
      </p:sp>
    </p:spTree>
    <p:extLst>
      <p:ext uri="{BB962C8B-B14F-4D97-AF65-F5344CB8AC3E}">
        <p14:creationId xmlns:p14="http://schemas.microsoft.com/office/powerpoint/2010/main" val="1009535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Core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986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Overview</a:t>
            </a:r>
          </a:p>
          <a:p>
            <a:pPr lvl="1"/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>
                <a:solidFill>
                  <a:srgbClr val="2B72C8"/>
                </a:solidFill>
              </a:rPr>
              <a:t>MIMIC-III</a:t>
            </a:r>
            <a:r>
              <a:rPr lang="en-US" b="1" dirty="0"/>
              <a:t> </a:t>
            </a:r>
            <a:r>
              <a:rPr lang="en-US" dirty="0"/>
              <a:t>(Medical Information Mart for Intensive Care) Clinical Database contains comprehensive clinical data from 40,000+ Intensive Care Unit (ICU) patients. This data is analyzed for predictive analysis and machine learning purposes.</a:t>
            </a:r>
          </a:p>
          <a:p>
            <a:pPr lvl="1"/>
            <a:endParaRPr lang="en-US" dirty="0"/>
          </a:p>
          <a:p>
            <a:r>
              <a:rPr lang="en-US" b="1" dirty="0"/>
              <a:t>Hypothesis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Ho: </a:t>
            </a:r>
            <a:r>
              <a:rPr lang="en-US" dirty="0"/>
              <a:t>The first blood lab events are not good predictors for classifying likelihood of mortality and subsequent information. 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Ha: </a:t>
            </a:r>
            <a:r>
              <a:rPr lang="en-US" dirty="0"/>
              <a:t>We can classify patients as likely to die and predict their length of stay (LOS) or days to death (DTD) based on their first blood labs on admission.</a:t>
            </a:r>
          </a:p>
          <a:p>
            <a:pPr lvl="1"/>
            <a:endParaRPr lang="en-US" dirty="0"/>
          </a:p>
          <a:p>
            <a:r>
              <a:rPr lang="en-US" b="1" dirty="0"/>
              <a:t>Business Case</a:t>
            </a:r>
          </a:p>
          <a:p>
            <a:pPr lvl="1"/>
            <a:r>
              <a:rPr lang="en-US" dirty="0"/>
              <a:t>Can this model improve patient care and potentially save lives?</a:t>
            </a:r>
          </a:p>
          <a:p>
            <a:pPr lvl="1"/>
            <a:r>
              <a:rPr lang="en-US" dirty="0"/>
              <a:t>Can we prioritize important clinical measures at the time of patient admission?</a:t>
            </a:r>
          </a:p>
          <a:p>
            <a:pPr lvl="1"/>
            <a:r>
              <a:rPr lang="en-US" dirty="0"/>
              <a:t>Can we understand and optimize patient throughput?</a:t>
            </a:r>
          </a:p>
        </p:txBody>
      </p:sp>
    </p:spTree>
    <p:extLst>
      <p:ext uri="{BB962C8B-B14F-4D97-AF65-F5344CB8AC3E}">
        <p14:creationId xmlns:p14="http://schemas.microsoft.com/office/powerpoint/2010/main" val="378799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Source &amp;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2876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Data</a:t>
            </a:r>
            <a:r>
              <a:rPr lang="en-US" dirty="0"/>
              <a:t>: aggregated csv query from database, </a:t>
            </a:r>
            <a:r>
              <a:rPr lang="en-US" dirty="0">
                <a:solidFill>
                  <a:srgbClr val="2B72C8"/>
                </a:solidFill>
              </a:rPr>
              <a:t>“…”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Tool</a:t>
            </a:r>
            <a:r>
              <a:rPr lang="en-US" dirty="0"/>
              <a:t>: Python 3.6 </a:t>
            </a:r>
            <a:r>
              <a:rPr lang="en-US" dirty="0">
                <a:solidFill>
                  <a:srgbClr val="2B72C8"/>
                </a:solidFill>
              </a:rPr>
              <a:t>“mimic” </a:t>
            </a:r>
            <a:r>
              <a:rPr lang="en-US" dirty="0"/>
              <a:t>custom environment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Deliverables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Jupyter Notebook containing ML </a:t>
            </a:r>
            <a:r>
              <a:rPr lang="en-US" dirty="0">
                <a:solidFill>
                  <a:srgbClr val="2B72C8"/>
                </a:solidFill>
              </a:rPr>
              <a:t>solution</a:t>
            </a:r>
          </a:p>
          <a:p>
            <a:pPr lvl="1"/>
            <a:r>
              <a:rPr lang="en-US" dirty="0"/>
              <a:t>Visualization outputs for deeper </a:t>
            </a:r>
            <a:r>
              <a:rPr lang="en-US" dirty="0">
                <a:solidFill>
                  <a:srgbClr val="2B72C8"/>
                </a:solidFill>
              </a:rPr>
              <a:t>understanding</a:t>
            </a:r>
          </a:p>
          <a:p>
            <a:pPr lvl="1"/>
            <a:r>
              <a:rPr lang="en-US" dirty="0"/>
              <a:t>Documentation and presentation containing explanation and </a:t>
            </a:r>
            <a:r>
              <a:rPr lang="en-US" dirty="0">
                <a:solidFill>
                  <a:srgbClr val="2B72C8"/>
                </a:solidFill>
              </a:rPr>
              <a:t>methodology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479D46-E272-9E49-A91E-59A442328D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3"/>
          <a:stretch/>
        </p:blipFill>
        <p:spPr>
          <a:xfrm>
            <a:off x="8738234" y="2180907"/>
            <a:ext cx="2634321" cy="235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56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382" y="1569875"/>
            <a:ext cx="5373444" cy="46244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permission-only database</a:t>
            </a:r>
          </a:p>
          <a:p>
            <a:endParaRPr lang="en-US" dirty="0"/>
          </a:p>
          <a:p>
            <a:r>
              <a:rPr lang="en-US" dirty="0"/>
              <a:t>Mixed data types</a:t>
            </a:r>
          </a:p>
          <a:p>
            <a:endParaRPr lang="en-US" dirty="0"/>
          </a:p>
          <a:p>
            <a:r>
              <a:rPr lang="en-US" dirty="0"/>
              <a:t>Many attributes across 28 CSVs</a:t>
            </a:r>
          </a:p>
          <a:p>
            <a:endParaRPr lang="en-US" dirty="0"/>
          </a:p>
          <a:p>
            <a:r>
              <a:rPr lang="en-US" dirty="0"/>
              <a:t>Many patient admissions</a:t>
            </a:r>
          </a:p>
          <a:p>
            <a:endParaRPr lang="en-US" dirty="0"/>
          </a:p>
          <a:p>
            <a:r>
              <a:rPr lang="en-US" dirty="0"/>
              <a:t>Blinded time and demographic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9F1DC1-DA31-A04C-8F30-48E08C616C2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43" y="1569875"/>
            <a:ext cx="3776300" cy="433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4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0412" cy="4351338"/>
          </a:xfrm>
        </p:spPr>
        <p:txBody>
          <a:bodyPr/>
          <a:lstStyle/>
          <a:p>
            <a:r>
              <a:rPr lang="en-US" dirty="0"/>
              <a:t>We are trying to </a:t>
            </a:r>
            <a:r>
              <a:rPr lang="en-US" b="1" dirty="0">
                <a:solidFill>
                  <a:srgbClr val="2B72C8"/>
                </a:solidFill>
              </a:rPr>
              <a:t>classify</a:t>
            </a:r>
            <a:r>
              <a:rPr lang="en-US" dirty="0"/>
              <a:t> mortality probability given a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From there, we are trying to </a:t>
            </a:r>
            <a:r>
              <a:rPr lang="en-US" b="1" dirty="0">
                <a:solidFill>
                  <a:srgbClr val="2B72C8"/>
                </a:solidFill>
              </a:rPr>
              <a:t>predict</a:t>
            </a:r>
            <a:r>
              <a:rPr lang="en-US" dirty="0"/>
              <a:t> LOS and TTD depending on the classification with the same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Therefore </a:t>
            </a:r>
            <a:r>
              <a:rPr lang="en-US" b="1" dirty="0">
                <a:solidFill>
                  <a:srgbClr val="2B72C8"/>
                </a:solidFill>
              </a:rPr>
              <a:t>the strategy </a:t>
            </a:r>
            <a:r>
              <a:rPr lang="en-US" dirty="0"/>
              <a:t>is: </a:t>
            </a:r>
            <a:r>
              <a:rPr lang="en-US" i="1" dirty="0"/>
              <a:t>use a neural network and a multi-variate regression via a Supervised Learning (ML) model to classify and predict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C1EE6C-4DDB-2B4C-9838-3083D9955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8494" y="4342650"/>
            <a:ext cx="4657206" cy="1969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43ACBD-421F-C34C-B19A-C4EB72B89F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81" t="4332" r="-1177" b="81404"/>
          <a:stretch/>
        </p:blipFill>
        <p:spPr>
          <a:xfrm>
            <a:off x="2241287" y="4319469"/>
            <a:ext cx="2358191" cy="235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8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Munging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Clean</a:t>
            </a:r>
          </a:p>
          <a:p>
            <a:pPr lvl="1"/>
            <a:r>
              <a:rPr lang="en-US" dirty="0"/>
              <a:t>Identifying which datasets are relevant and why (27M + rows data)</a:t>
            </a:r>
          </a:p>
          <a:p>
            <a:pPr lvl="1"/>
            <a:r>
              <a:rPr lang="en-US" dirty="0"/>
              <a:t>Took first lab event (blood test) for each admission to get usable and unique records</a:t>
            </a:r>
          </a:p>
          <a:p>
            <a:pPr lvl="1"/>
            <a:r>
              <a:rPr lang="en-US" dirty="0"/>
              <a:t>Nulls represented where a test did not occur, so a new category was created</a:t>
            </a:r>
          </a:p>
          <a:p>
            <a:r>
              <a:rPr lang="en-US" b="1" dirty="0"/>
              <a:t>Aggregate</a:t>
            </a:r>
          </a:p>
          <a:p>
            <a:pPr lvl="1"/>
            <a:r>
              <a:rPr lang="en-US" dirty="0"/>
              <a:t>Merged blood gas, hematology, and chemistry to get unique “labs”</a:t>
            </a:r>
          </a:p>
          <a:p>
            <a:pPr lvl="1"/>
            <a:r>
              <a:rPr lang="en-US" dirty="0"/>
              <a:t>Merged “labs” with patient data on admissions ID to include mortality</a:t>
            </a:r>
          </a:p>
          <a:p>
            <a:r>
              <a:rPr lang="en-US" b="1" dirty="0"/>
              <a:t>Transform</a:t>
            </a:r>
            <a:endParaRPr lang="en-US" dirty="0"/>
          </a:p>
          <a:p>
            <a:pPr lvl="1"/>
            <a:r>
              <a:rPr lang="en-US" dirty="0"/>
              <a:t>Mapped each lab value as normal, abnormal, or did not test (pivot to “tidy”)</a:t>
            </a:r>
          </a:p>
          <a:p>
            <a:pPr lvl="1"/>
            <a:r>
              <a:rPr lang="en-US" dirty="0"/>
              <a:t>Calculated Days To Death (DTD) and Length of Stay (LOS) based on provided fields</a:t>
            </a:r>
          </a:p>
          <a:p>
            <a:pPr lvl="1"/>
            <a:r>
              <a:rPr lang="en-US" dirty="0"/>
              <a:t>Dummy data for all qualitative features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77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2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941"/>
            <a:ext cx="8128819" cy="491858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Identify multiple models to explore and validate</a:t>
            </a:r>
          </a:p>
          <a:p>
            <a:pPr lvl="1"/>
            <a:r>
              <a:rPr lang="en-US" dirty="0"/>
              <a:t>NN</a:t>
            </a:r>
          </a:p>
          <a:p>
            <a:pPr lvl="1"/>
            <a:r>
              <a:rPr lang="en-US" dirty="0"/>
              <a:t>Logistic Regressor</a:t>
            </a:r>
          </a:p>
          <a:p>
            <a:pPr lvl="1"/>
            <a:r>
              <a:rPr lang="en-US" dirty="0"/>
              <a:t>Linear Regression</a:t>
            </a:r>
          </a:p>
          <a:p>
            <a:pPr lvl="1"/>
            <a:r>
              <a:rPr lang="en-US" dirty="0"/>
              <a:t>SVM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endParaRPr lang="en-US" dirty="0"/>
          </a:p>
          <a:p>
            <a:r>
              <a:rPr lang="en-US" b="1" dirty="0"/>
              <a:t>First, classify patients as likely to live or die</a:t>
            </a:r>
            <a:endParaRPr lang="en-US" b="1" dirty="0">
              <a:solidFill>
                <a:srgbClr val="2B72C8"/>
              </a:solidFill>
            </a:endParaRPr>
          </a:p>
          <a:p>
            <a:pPr lvl="1"/>
            <a:r>
              <a:rPr lang="en-US" dirty="0"/>
              <a:t>The output should include probabilities as well as classes (0 &amp; 1)</a:t>
            </a:r>
          </a:p>
          <a:p>
            <a:pPr lvl="1"/>
            <a:r>
              <a:rPr lang="en-US" dirty="0"/>
              <a:t>The classifier and prediction models use the same input, but in the future can be used for current patient data</a:t>
            </a:r>
          </a:p>
          <a:p>
            <a:pPr lvl="1"/>
            <a:endParaRPr lang="en-US" dirty="0"/>
          </a:p>
          <a:p>
            <a:r>
              <a:rPr lang="en-US" b="1" dirty="0"/>
              <a:t>Then, predict LOS &amp; DTD</a:t>
            </a:r>
          </a:p>
          <a:p>
            <a:pPr lvl="1"/>
            <a:r>
              <a:rPr lang="en-US" dirty="0"/>
              <a:t>Multivariate regression</a:t>
            </a:r>
          </a:p>
          <a:p>
            <a:pPr lvl="1"/>
            <a:r>
              <a:rPr lang="en-US" dirty="0"/>
              <a:t>A robust, scalable classifier and a rank of 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4279799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</TotalTime>
  <Words>900</Words>
  <Application>Microsoft Macintosh PowerPoint</Application>
  <PresentationFormat>Widescreen</PresentationFormat>
  <Paragraphs>144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 </vt:lpstr>
      <vt:lpstr>Agenda</vt:lpstr>
      <vt:lpstr>Methodology</vt:lpstr>
      <vt:lpstr>The Core Message</vt:lpstr>
      <vt:lpstr>Source &amp; Resources</vt:lpstr>
      <vt:lpstr>Data</vt:lpstr>
      <vt:lpstr>The Strategy</vt:lpstr>
      <vt:lpstr>Data Munging</vt:lpstr>
      <vt:lpstr>Analysis</vt:lpstr>
      <vt:lpstr>Model, Train, &amp; Predict</vt:lpstr>
      <vt:lpstr>Classifier Differences</vt:lpstr>
      <vt:lpstr>Feature Importance</vt:lpstr>
      <vt:lpstr>Fail to reject Ho… for now!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Cynthia Box</dc:creator>
  <cp:lastModifiedBy>Cynthia Box</cp:lastModifiedBy>
  <cp:revision>16</cp:revision>
  <dcterms:created xsi:type="dcterms:W3CDTF">2018-11-13T21:35:01Z</dcterms:created>
  <dcterms:modified xsi:type="dcterms:W3CDTF">2018-11-13T23:22:27Z</dcterms:modified>
</cp:coreProperties>
</file>

<file path=docProps/thumbnail.jpeg>
</file>